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3BAC6-6149-4CDC-A28C-461CC7547870}" type="doc">
      <dgm:prSet loTypeId="urn:microsoft.com/office/officeart/2005/8/layout/matrix2" loCatId="matrix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3E3DA1-702A-41F3-8F8B-4C68D736AA9A}">
      <dgm:prSet/>
      <dgm:spPr/>
      <dgm:t>
        <a:bodyPr/>
        <a:lstStyle/>
        <a:p>
          <a:pPr rtl="0"/>
          <a:r>
            <a:rPr lang="en-US" smtClean="0"/>
            <a:t>Formal or informal</a:t>
          </a:r>
          <a:endParaRPr lang="en-US"/>
        </a:p>
      </dgm:t>
    </dgm:pt>
    <dgm:pt modelId="{28EBB987-5DBB-4712-B2E9-4849DCD54910}" type="parTrans" cxnId="{D00FE27A-6AB0-4C1F-8CC5-26F6BCE1D9C4}">
      <dgm:prSet/>
      <dgm:spPr/>
      <dgm:t>
        <a:bodyPr/>
        <a:lstStyle/>
        <a:p>
          <a:endParaRPr lang="en-US"/>
        </a:p>
      </dgm:t>
    </dgm:pt>
    <dgm:pt modelId="{3CE01A0B-FB81-4AD2-9ED7-DFF8BE2F62C1}" type="sibTrans" cxnId="{D00FE27A-6AB0-4C1F-8CC5-26F6BCE1D9C4}">
      <dgm:prSet/>
      <dgm:spPr/>
      <dgm:t>
        <a:bodyPr/>
        <a:lstStyle/>
        <a:p>
          <a:endParaRPr lang="en-US"/>
        </a:p>
      </dgm:t>
    </dgm:pt>
    <dgm:pt modelId="{DE66A583-B903-4164-9E4F-773B117CA5C3}">
      <dgm:prSet/>
      <dgm:spPr/>
      <dgm:t>
        <a:bodyPr/>
        <a:lstStyle/>
        <a:p>
          <a:pPr rtl="0"/>
          <a:r>
            <a:rPr lang="en-US" smtClean="0"/>
            <a:t>Time-limited or open ended</a:t>
          </a:r>
          <a:endParaRPr lang="en-US"/>
        </a:p>
      </dgm:t>
    </dgm:pt>
    <dgm:pt modelId="{5296102A-EBDF-4403-9BAE-60A6059D3846}" type="parTrans" cxnId="{53A3BF33-D9FF-4E96-82CA-8666FCBFF8DF}">
      <dgm:prSet/>
      <dgm:spPr/>
      <dgm:t>
        <a:bodyPr/>
        <a:lstStyle/>
        <a:p>
          <a:endParaRPr lang="en-US"/>
        </a:p>
      </dgm:t>
    </dgm:pt>
    <dgm:pt modelId="{724B9688-758E-4691-9A99-2FC7BD436DD0}" type="sibTrans" cxnId="{53A3BF33-D9FF-4E96-82CA-8666FCBFF8DF}">
      <dgm:prSet/>
      <dgm:spPr/>
      <dgm:t>
        <a:bodyPr/>
        <a:lstStyle/>
        <a:p>
          <a:endParaRPr lang="en-US"/>
        </a:p>
      </dgm:t>
    </dgm:pt>
    <dgm:pt modelId="{CAFAC1ED-0D51-4346-A488-DFA75767A780}">
      <dgm:prSet/>
      <dgm:spPr/>
      <dgm:t>
        <a:bodyPr/>
        <a:lstStyle/>
        <a:p>
          <a:pPr rtl="0"/>
          <a:r>
            <a:rPr lang="en-US" smtClean="0"/>
            <a:t>Self selected or nominated</a:t>
          </a:r>
          <a:endParaRPr lang="en-US"/>
        </a:p>
      </dgm:t>
    </dgm:pt>
    <dgm:pt modelId="{F6B04C81-E472-4CCE-B9E7-32A33147C109}" type="parTrans" cxnId="{AB321093-5F35-4FD5-A58F-C2B45C5F32A0}">
      <dgm:prSet/>
      <dgm:spPr/>
      <dgm:t>
        <a:bodyPr/>
        <a:lstStyle/>
        <a:p>
          <a:endParaRPr lang="en-US"/>
        </a:p>
      </dgm:t>
    </dgm:pt>
    <dgm:pt modelId="{86160704-90D0-44FF-860D-CE7720EF42A8}" type="sibTrans" cxnId="{AB321093-5F35-4FD5-A58F-C2B45C5F32A0}">
      <dgm:prSet/>
      <dgm:spPr/>
      <dgm:t>
        <a:bodyPr/>
        <a:lstStyle/>
        <a:p>
          <a:endParaRPr lang="en-US"/>
        </a:p>
      </dgm:t>
    </dgm:pt>
    <dgm:pt modelId="{96A194D1-04DB-42F0-AA30-3FAC789E3C13}">
      <dgm:prSet/>
      <dgm:spPr/>
      <dgm:t>
        <a:bodyPr/>
        <a:lstStyle/>
        <a:p>
          <a:pPr rtl="0"/>
          <a:r>
            <a:rPr lang="en-US" smtClean="0"/>
            <a:t>Skills or position matched</a:t>
          </a:r>
          <a:endParaRPr lang="en-US"/>
        </a:p>
      </dgm:t>
    </dgm:pt>
    <dgm:pt modelId="{571B8445-4D65-47AA-854E-6D2E3CF06AF9}" type="parTrans" cxnId="{DFA04C2C-501A-4D68-B2DD-91BCB1F06658}">
      <dgm:prSet/>
      <dgm:spPr/>
      <dgm:t>
        <a:bodyPr/>
        <a:lstStyle/>
        <a:p>
          <a:endParaRPr lang="en-US"/>
        </a:p>
      </dgm:t>
    </dgm:pt>
    <dgm:pt modelId="{ED71118E-A08E-40DB-9C64-79470CED5232}" type="sibTrans" cxnId="{DFA04C2C-501A-4D68-B2DD-91BCB1F06658}">
      <dgm:prSet/>
      <dgm:spPr/>
      <dgm:t>
        <a:bodyPr/>
        <a:lstStyle/>
        <a:p>
          <a:endParaRPr lang="en-US"/>
        </a:p>
      </dgm:t>
    </dgm:pt>
    <dgm:pt modelId="{00DCB307-DA2E-43E2-804D-05440A003CD9}" type="pres">
      <dgm:prSet presAssocID="{A203BAC6-6149-4CDC-A28C-461CC754787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DC6F3C-AF1D-4503-A46D-E8EAC321D752}" type="pres">
      <dgm:prSet presAssocID="{A203BAC6-6149-4CDC-A28C-461CC7547870}" presName="axisShape" presStyleLbl="bgShp" presStyleIdx="0" presStyleCnt="1"/>
      <dgm:spPr/>
    </dgm:pt>
    <dgm:pt modelId="{1A95A9A4-ED7A-4EFD-8D3B-F35223471702}" type="pres">
      <dgm:prSet presAssocID="{A203BAC6-6149-4CDC-A28C-461CC7547870}" presName="rect1" presStyleLbl="node1" presStyleIdx="0" presStyleCnt="4" custLinFactNeighborX="-4333" custLinFactNeighborY="8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00FB8-F451-429D-B3A0-CD4E9BCFBD71}" type="pres">
      <dgm:prSet presAssocID="{A203BAC6-6149-4CDC-A28C-461CC754787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AC15-F0B0-4744-BBB1-6A0EFF6D1BBA}" type="pres">
      <dgm:prSet presAssocID="{A203BAC6-6149-4CDC-A28C-461CC754787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11EE4-A5C1-4D62-B59B-7985FBEF7FFD}" type="pres">
      <dgm:prSet presAssocID="{A203BAC6-6149-4CDC-A28C-461CC754787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98C306-92AC-4C15-BD9C-9D6AB1C89DB6}" type="presOf" srcId="{96A194D1-04DB-42F0-AA30-3FAC789E3C13}" destId="{AA011EE4-A5C1-4D62-B59B-7985FBEF7FFD}" srcOrd="0" destOrd="0" presId="urn:microsoft.com/office/officeart/2005/8/layout/matrix2"/>
    <dgm:cxn modelId="{6596B6F6-2DB7-4283-A068-57F4224F5E1D}" type="presOf" srcId="{173E3DA1-702A-41F3-8F8B-4C68D736AA9A}" destId="{1A95A9A4-ED7A-4EFD-8D3B-F35223471702}" srcOrd="0" destOrd="0" presId="urn:microsoft.com/office/officeart/2005/8/layout/matrix2"/>
    <dgm:cxn modelId="{DFA04C2C-501A-4D68-B2DD-91BCB1F06658}" srcId="{A203BAC6-6149-4CDC-A28C-461CC7547870}" destId="{96A194D1-04DB-42F0-AA30-3FAC789E3C13}" srcOrd="3" destOrd="0" parTransId="{571B8445-4D65-47AA-854E-6D2E3CF06AF9}" sibTransId="{ED71118E-A08E-40DB-9C64-79470CED5232}"/>
    <dgm:cxn modelId="{17D1393B-0C5B-4F18-BBDB-7F635C9A9788}" type="presOf" srcId="{DE66A583-B903-4164-9E4F-773B117CA5C3}" destId="{3BC00FB8-F451-429D-B3A0-CD4E9BCFBD71}" srcOrd="0" destOrd="0" presId="urn:microsoft.com/office/officeart/2005/8/layout/matrix2"/>
    <dgm:cxn modelId="{6CDA91E5-FE26-4E3F-82E7-164BB031DE0A}" type="presOf" srcId="{A203BAC6-6149-4CDC-A28C-461CC7547870}" destId="{00DCB307-DA2E-43E2-804D-05440A003CD9}" srcOrd="0" destOrd="0" presId="urn:microsoft.com/office/officeart/2005/8/layout/matrix2"/>
    <dgm:cxn modelId="{AB321093-5F35-4FD5-A58F-C2B45C5F32A0}" srcId="{A203BAC6-6149-4CDC-A28C-461CC7547870}" destId="{CAFAC1ED-0D51-4346-A488-DFA75767A780}" srcOrd="2" destOrd="0" parTransId="{F6B04C81-E472-4CCE-B9E7-32A33147C109}" sibTransId="{86160704-90D0-44FF-860D-CE7720EF42A8}"/>
    <dgm:cxn modelId="{F6374A59-B4B2-4573-9D8A-039CA22A3EC9}" type="presOf" srcId="{CAFAC1ED-0D51-4346-A488-DFA75767A780}" destId="{4D25AC15-F0B0-4744-BBB1-6A0EFF6D1BBA}" srcOrd="0" destOrd="0" presId="urn:microsoft.com/office/officeart/2005/8/layout/matrix2"/>
    <dgm:cxn modelId="{53A3BF33-D9FF-4E96-82CA-8666FCBFF8DF}" srcId="{A203BAC6-6149-4CDC-A28C-461CC7547870}" destId="{DE66A583-B903-4164-9E4F-773B117CA5C3}" srcOrd="1" destOrd="0" parTransId="{5296102A-EBDF-4403-9BAE-60A6059D3846}" sibTransId="{724B9688-758E-4691-9A99-2FC7BD436DD0}"/>
    <dgm:cxn modelId="{D00FE27A-6AB0-4C1F-8CC5-26F6BCE1D9C4}" srcId="{A203BAC6-6149-4CDC-A28C-461CC7547870}" destId="{173E3DA1-702A-41F3-8F8B-4C68D736AA9A}" srcOrd="0" destOrd="0" parTransId="{28EBB987-5DBB-4712-B2E9-4849DCD54910}" sibTransId="{3CE01A0B-FB81-4AD2-9ED7-DFF8BE2F62C1}"/>
    <dgm:cxn modelId="{209AF860-0D4D-4394-9926-FBD45EEAAE85}" type="presParOf" srcId="{00DCB307-DA2E-43E2-804D-05440A003CD9}" destId="{3FDC6F3C-AF1D-4503-A46D-E8EAC321D752}" srcOrd="0" destOrd="0" presId="urn:microsoft.com/office/officeart/2005/8/layout/matrix2"/>
    <dgm:cxn modelId="{794AD0DD-A953-45AE-B8B2-CD05DEEC283D}" type="presParOf" srcId="{00DCB307-DA2E-43E2-804D-05440A003CD9}" destId="{1A95A9A4-ED7A-4EFD-8D3B-F35223471702}" srcOrd="1" destOrd="0" presId="urn:microsoft.com/office/officeart/2005/8/layout/matrix2"/>
    <dgm:cxn modelId="{82A04982-63E4-4417-BC4D-5495F36B6B4E}" type="presParOf" srcId="{00DCB307-DA2E-43E2-804D-05440A003CD9}" destId="{3BC00FB8-F451-429D-B3A0-CD4E9BCFBD71}" srcOrd="2" destOrd="0" presId="urn:microsoft.com/office/officeart/2005/8/layout/matrix2"/>
    <dgm:cxn modelId="{9728A10B-79F0-4012-BC23-6CC9DDF72E4A}" type="presParOf" srcId="{00DCB307-DA2E-43E2-804D-05440A003CD9}" destId="{4D25AC15-F0B0-4744-BBB1-6A0EFF6D1BBA}" srcOrd="3" destOrd="0" presId="urn:microsoft.com/office/officeart/2005/8/layout/matrix2"/>
    <dgm:cxn modelId="{4B737D3E-2892-419C-8519-9D2CE146B8D8}" type="presParOf" srcId="{00DCB307-DA2E-43E2-804D-05440A003CD9}" destId="{AA011EE4-A5C1-4D62-B59B-7985FBEF7FF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3BAC6-6149-4CDC-A28C-461CC7547870}" type="doc">
      <dgm:prSet loTypeId="urn:microsoft.com/office/officeart/2005/8/layout/matrix2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3E3DA1-702A-41F3-8F8B-4C68D736AA9A}">
      <dgm:prSet/>
      <dgm:spPr/>
      <dgm:t>
        <a:bodyPr/>
        <a:lstStyle/>
        <a:p>
          <a:pPr rtl="0"/>
          <a:r>
            <a:rPr lang="en-US" dirty="0" smtClean="0"/>
            <a:t>Formal</a:t>
          </a:r>
          <a:endParaRPr lang="en-US" dirty="0"/>
        </a:p>
      </dgm:t>
    </dgm:pt>
    <dgm:pt modelId="{28EBB987-5DBB-4712-B2E9-4849DCD54910}" type="parTrans" cxnId="{D00FE27A-6AB0-4C1F-8CC5-26F6BCE1D9C4}">
      <dgm:prSet/>
      <dgm:spPr/>
      <dgm:t>
        <a:bodyPr/>
        <a:lstStyle/>
        <a:p>
          <a:endParaRPr lang="en-US"/>
        </a:p>
      </dgm:t>
    </dgm:pt>
    <dgm:pt modelId="{3CE01A0B-FB81-4AD2-9ED7-DFF8BE2F62C1}" type="sibTrans" cxnId="{D00FE27A-6AB0-4C1F-8CC5-26F6BCE1D9C4}">
      <dgm:prSet/>
      <dgm:spPr/>
      <dgm:t>
        <a:bodyPr/>
        <a:lstStyle/>
        <a:p>
          <a:endParaRPr lang="en-US"/>
        </a:p>
      </dgm:t>
    </dgm:pt>
    <dgm:pt modelId="{DE66A583-B903-4164-9E4F-773B117CA5C3}">
      <dgm:prSet/>
      <dgm:spPr/>
      <dgm:t>
        <a:bodyPr/>
        <a:lstStyle/>
        <a:p>
          <a:pPr rtl="0"/>
          <a:r>
            <a:rPr lang="en-US" dirty="0" smtClean="0"/>
            <a:t>Time-limited</a:t>
          </a:r>
          <a:endParaRPr lang="en-US" dirty="0"/>
        </a:p>
      </dgm:t>
    </dgm:pt>
    <dgm:pt modelId="{5296102A-EBDF-4403-9BAE-60A6059D3846}" type="parTrans" cxnId="{53A3BF33-D9FF-4E96-82CA-8666FCBFF8DF}">
      <dgm:prSet/>
      <dgm:spPr/>
      <dgm:t>
        <a:bodyPr/>
        <a:lstStyle/>
        <a:p>
          <a:endParaRPr lang="en-US"/>
        </a:p>
      </dgm:t>
    </dgm:pt>
    <dgm:pt modelId="{724B9688-758E-4691-9A99-2FC7BD436DD0}" type="sibTrans" cxnId="{53A3BF33-D9FF-4E96-82CA-8666FCBFF8DF}">
      <dgm:prSet/>
      <dgm:spPr/>
      <dgm:t>
        <a:bodyPr/>
        <a:lstStyle/>
        <a:p>
          <a:endParaRPr lang="en-US"/>
        </a:p>
      </dgm:t>
    </dgm:pt>
    <dgm:pt modelId="{CAFAC1ED-0D51-4346-A488-DFA75767A780}">
      <dgm:prSet/>
      <dgm:spPr/>
      <dgm:t>
        <a:bodyPr/>
        <a:lstStyle/>
        <a:p>
          <a:pPr rtl="0"/>
          <a:r>
            <a:rPr lang="en-US" dirty="0" smtClean="0"/>
            <a:t>Self selected </a:t>
          </a:r>
          <a:endParaRPr lang="en-US" dirty="0"/>
        </a:p>
      </dgm:t>
    </dgm:pt>
    <dgm:pt modelId="{F6B04C81-E472-4CCE-B9E7-32A33147C109}" type="parTrans" cxnId="{AB321093-5F35-4FD5-A58F-C2B45C5F32A0}">
      <dgm:prSet/>
      <dgm:spPr/>
      <dgm:t>
        <a:bodyPr/>
        <a:lstStyle/>
        <a:p>
          <a:endParaRPr lang="en-US"/>
        </a:p>
      </dgm:t>
    </dgm:pt>
    <dgm:pt modelId="{86160704-90D0-44FF-860D-CE7720EF42A8}" type="sibTrans" cxnId="{AB321093-5F35-4FD5-A58F-C2B45C5F32A0}">
      <dgm:prSet/>
      <dgm:spPr/>
      <dgm:t>
        <a:bodyPr/>
        <a:lstStyle/>
        <a:p>
          <a:endParaRPr lang="en-US"/>
        </a:p>
      </dgm:t>
    </dgm:pt>
    <dgm:pt modelId="{96A194D1-04DB-42F0-AA30-3FAC789E3C13}">
      <dgm:prSet/>
      <dgm:spPr/>
      <dgm:t>
        <a:bodyPr/>
        <a:lstStyle/>
        <a:p>
          <a:pPr rtl="0"/>
          <a:r>
            <a:rPr lang="en-US" dirty="0" smtClean="0"/>
            <a:t>Skills matched</a:t>
          </a:r>
          <a:endParaRPr lang="en-US" dirty="0"/>
        </a:p>
      </dgm:t>
    </dgm:pt>
    <dgm:pt modelId="{571B8445-4D65-47AA-854E-6D2E3CF06AF9}" type="parTrans" cxnId="{DFA04C2C-501A-4D68-B2DD-91BCB1F06658}">
      <dgm:prSet/>
      <dgm:spPr/>
      <dgm:t>
        <a:bodyPr/>
        <a:lstStyle/>
        <a:p>
          <a:endParaRPr lang="en-US"/>
        </a:p>
      </dgm:t>
    </dgm:pt>
    <dgm:pt modelId="{ED71118E-A08E-40DB-9C64-79470CED5232}" type="sibTrans" cxnId="{DFA04C2C-501A-4D68-B2DD-91BCB1F06658}">
      <dgm:prSet/>
      <dgm:spPr/>
      <dgm:t>
        <a:bodyPr/>
        <a:lstStyle/>
        <a:p>
          <a:endParaRPr lang="en-US"/>
        </a:p>
      </dgm:t>
    </dgm:pt>
    <dgm:pt modelId="{00DCB307-DA2E-43E2-804D-05440A003CD9}" type="pres">
      <dgm:prSet presAssocID="{A203BAC6-6149-4CDC-A28C-461CC754787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DC6F3C-AF1D-4503-A46D-E8EAC321D752}" type="pres">
      <dgm:prSet presAssocID="{A203BAC6-6149-4CDC-A28C-461CC7547870}" presName="axisShape" presStyleLbl="bgShp" presStyleIdx="0" presStyleCnt="1"/>
      <dgm:spPr/>
    </dgm:pt>
    <dgm:pt modelId="{1A95A9A4-ED7A-4EFD-8D3B-F35223471702}" type="pres">
      <dgm:prSet presAssocID="{A203BAC6-6149-4CDC-A28C-461CC7547870}" presName="rect1" presStyleLbl="node1" presStyleIdx="0" presStyleCnt="4" custLinFactNeighborX="-579" custLinFactNeighborY="-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00FB8-F451-429D-B3A0-CD4E9BCFBD71}" type="pres">
      <dgm:prSet presAssocID="{A203BAC6-6149-4CDC-A28C-461CC754787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AC15-F0B0-4744-BBB1-6A0EFF6D1BBA}" type="pres">
      <dgm:prSet presAssocID="{A203BAC6-6149-4CDC-A28C-461CC754787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11EE4-A5C1-4D62-B59B-7985FBEF7FFD}" type="pres">
      <dgm:prSet presAssocID="{A203BAC6-6149-4CDC-A28C-461CC754787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98C306-92AC-4C15-BD9C-9D6AB1C89DB6}" type="presOf" srcId="{96A194D1-04DB-42F0-AA30-3FAC789E3C13}" destId="{AA011EE4-A5C1-4D62-B59B-7985FBEF7FFD}" srcOrd="0" destOrd="0" presId="urn:microsoft.com/office/officeart/2005/8/layout/matrix2"/>
    <dgm:cxn modelId="{6596B6F6-2DB7-4283-A068-57F4224F5E1D}" type="presOf" srcId="{173E3DA1-702A-41F3-8F8B-4C68D736AA9A}" destId="{1A95A9A4-ED7A-4EFD-8D3B-F35223471702}" srcOrd="0" destOrd="0" presId="urn:microsoft.com/office/officeart/2005/8/layout/matrix2"/>
    <dgm:cxn modelId="{DFA04C2C-501A-4D68-B2DD-91BCB1F06658}" srcId="{A203BAC6-6149-4CDC-A28C-461CC7547870}" destId="{96A194D1-04DB-42F0-AA30-3FAC789E3C13}" srcOrd="3" destOrd="0" parTransId="{571B8445-4D65-47AA-854E-6D2E3CF06AF9}" sibTransId="{ED71118E-A08E-40DB-9C64-79470CED5232}"/>
    <dgm:cxn modelId="{17D1393B-0C5B-4F18-BBDB-7F635C9A9788}" type="presOf" srcId="{DE66A583-B903-4164-9E4F-773B117CA5C3}" destId="{3BC00FB8-F451-429D-B3A0-CD4E9BCFBD71}" srcOrd="0" destOrd="0" presId="urn:microsoft.com/office/officeart/2005/8/layout/matrix2"/>
    <dgm:cxn modelId="{6CDA91E5-FE26-4E3F-82E7-164BB031DE0A}" type="presOf" srcId="{A203BAC6-6149-4CDC-A28C-461CC7547870}" destId="{00DCB307-DA2E-43E2-804D-05440A003CD9}" srcOrd="0" destOrd="0" presId="urn:microsoft.com/office/officeart/2005/8/layout/matrix2"/>
    <dgm:cxn modelId="{AB321093-5F35-4FD5-A58F-C2B45C5F32A0}" srcId="{A203BAC6-6149-4CDC-A28C-461CC7547870}" destId="{CAFAC1ED-0D51-4346-A488-DFA75767A780}" srcOrd="2" destOrd="0" parTransId="{F6B04C81-E472-4CCE-B9E7-32A33147C109}" sibTransId="{86160704-90D0-44FF-860D-CE7720EF42A8}"/>
    <dgm:cxn modelId="{F6374A59-B4B2-4573-9D8A-039CA22A3EC9}" type="presOf" srcId="{CAFAC1ED-0D51-4346-A488-DFA75767A780}" destId="{4D25AC15-F0B0-4744-BBB1-6A0EFF6D1BBA}" srcOrd="0" destOrd="0" presId="urn:microsoft.com/office/officeart/2005/8/layout/matrix2"/>
    <dgm:cxn modelId="{53A3BF33-D9FF-4E96-82CA-8666FCBFF8DF}" srcId="{A203BAC6-6149-4CDC-A28C-461CC7547870}" destId="{DE66A583-B903-4164-9E4F-773B117CA5C3}" srcOrd="1" destOrd="0" parTransId="{5296102A-EBDF-4403-9BAE-60A6059D3846}" sibTransId="{724B9688-758E-4691-9A99-2FC7BD436DD0}"/>
    <dgm:cxn modelId="{D00FE27A-6AB0-4C1F-8CC5-26F6BCE1D9C4}" srcId="{A203BAC6-6149-4CDC-A28C-461CC7547870}" destId="{173E3DA1-702A-41F3-8F8B-4C68D736AA9A}" srcOrd="0" destOrd="0" parTransId="{28EBB987-5DBB-4712-B2E9-4849DCD54910}" sibTransId="{3CE01A0B-FB81-4AD2-9ED7-DFF8BE2F62C1}"/>
    <dgm:cxn modelId="{209AF860-0D4D-4394-9926-FBD45EEAAE85}" type="presParOf" srcId="{00DCB307-DA2E-43E2-804D-05440A003CD9}" destId="{3FDC6F3C-AF1D-4503-A46D-E8EAC321D752}" srcOrd="0" destOrd="0" presId="urn:microsoft.com/office/officeart/2005/8/layout/matrix2"/>
    <dgm:cxn modelId="{794AD0DD-A953-45AE-B8B2-CD05DEEC283D}" type="presParOf" srcId="{00DCB307-DA2E-43E2-804D-05440A003CD9}" destId="{1A95A9A4-ED7A-4EFD-8D3B-F35223471702}" srcOrd="1" destOrd="0" presId="urn:microsoft.com/office/officeart/2005/8/layout/matrix2"/>
    <dgm:cxn modelId="{82A04982-63E4-4417-BC4D-5495F36B6B4E}" type="presParOf" srcId="{00DCB307-DA2E-43E2-804D-05440A003CD9}" destId="{3BC00FB8-F451-429D-B3A0-CD4E9BCFBD71}" srcOrd="2" destOrd="0" presId="urn:microsoft.com/office/officeart/2005/8/layout/matrix2"/>
    <dgm:cxn modelId="{9728A10B-79F0-4012-BC23-6CC9DDF72E4A}" type="presParOf" srcId="{00DCB307-DA2E-43E2-804D-05440A003CD9}" destId="{4D25AC15-F0B0-4744-BBB1-6A0EFF6D1BBA}" srcOrd="3" destOrd="0" presId="urn:microsoft.com/office/officeart/2005/8/layout/matrix2"/>
    <dgm:cxn modelId="{4B737D3E-2892-419C-8519-9D2CE146B8D8}" type="presParOf" srcId="{00DCB307-DA2E-43E2-804D-05440A003CD9}" destId="{AA011EE4-A5C1-4D62-B59B-7985FBEF7FF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C6F3C-AF1D-4503-A46D-E8EAC321D752}">
      <dsp:nvSpPr>
        <dsp:cNvPr id="0" name=""/>
        <dsp:cNvSpPr/>
      </dsp:nvSpPr>
      <dsp:spPr>
        <a:xfrm>
          <a:off x="781433" y="0"/>
          <a:ext cx="4199321" cy="419932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5A9A4-ED7A-4EFD-8D3B-F35223471702}">
      <dsp:nvSpPr>
        <dsp:cNvPr id="0" name=""/>
        <dsp:cNvSpPr/>
      </dsp:nvSpPr>
      <dsp:spPr>
        <a:xfrm>
          <a:off x="981606" y="419814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Formal or informal</a:t>
          </a:r>
          <a:endParaRPr lang="en-US" sz="1900" kern="1200"/>
        </a:p>
      </dsp:txBody>
      <dsp:txXfrm>
        <a:off x="1063604" y="501812"/>
        <a:ext cx="1515732" cy="1515732"/>
      </dsp:txXfrm>
    </dsp:sp>
    <dsp:sp modelId="{3BC00FB8-F451-429D-B3A0-CD4E9BCFBD71}">
      <dsp:nvSpPr>
        <dsp:cNvPr id="0" name=""/>
        <dsp:cNvSpPr/>
      </dsp:nvSpPr>
      <dsp:spPr>
        <a:xfrm>
          <a:off x="3028069" y="272955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Time-limited or open ended</a:t>
          </a:r>
          <a:endParaRPr lang="en-US" sz="1900" kern="1200"/>
        </a:p>
      </dsp:txBody>
      <dsp:txXfrm>
        <a:off x="3110067" y="354953"/>
        <a:ext cx="1515732" cy="1515732"/>
      </dsp:txXfrm>
    </dsp:sp>
    <dsp:sp modelId="{4D25AC15-F0B0-4744-BBB1-6A0EFF6D1BBA}">
      <dsp:nvSpPr>
        <dsp:cNvPr id="0" name=""/>
        <dsp:cNvSpPr/>
      </dsp:nvSpPr>
      <dsp:spPr>
        <a:xfrm>
          <a:off x="1054388" y="2246636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Self selected or nominated</a:t>
          </a:r>
          <a:endParaRPr lang="en-US" sz="1900" kern="1200"/>
        </a:p>
      </dsp:txBody>
      <dsp:txXfrm>
        <a:off x="1136386" y="2328634"/>
        <a:ext cx="1515732" cy="1515732"/>
      </dsp:txXfrm>
    </dsp:sp>
    <dsp:sp modelId="{AA011EE4-A5C1-4D62-B59B-7985FBEF7FFD}">
      <dsp:nvSpPr>
        <dsp:cNvPr id="0" name=""/>
        <dsp:cNvSpPr/>
      </dsp:nvSpPr>
      <dsp:spPr>
        <a:xfrm>
          <a:off x="3028069" y="2246636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Skills or position matched</a:t>
          </a:r>
          <a:endParaRPr lang="en-US" sz="1900" kern="1200"/>
        </a:p>
      </dsp:txBody>
      <dsp:txXfrm>
        <a:off x="3110067" y="2328634"/>
        <a:ext cx="1515732" cy="151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C6F3C-AF1D-4503-A46D-E8EAC321D752}">
      <dsp:nvSpPr>
        <dsp:cNvPr id="0" name=""/>
        <dsp:cNvSpPr/>
      </dsp:nvSpPr>
      <dsp:spPr>
        <a:xfrm>
          <a:off x="781433" y="0"/>
          <a:ext cx="4199321" cy="419932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5A9A4-ED7A-4EFD-8D3B-F35223471702}">
      <dsp:nvSpPr>
        <dsp:cNvPr id="0" name=""/>
        <dsp:cNvSpPr/>
      </dsp:nvSpPr>
      <dsp:spPr>
        <a:xfrm>
          <a:off x="1044663" y="262155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Formal</a:t>
          </a:r>
          <a:endParaRPr lang="en-US" sz="2300" kern="1200" dirty="0"/>
        </a:p>
      </dsp:txBody>
      <dsp:txXfrm>
        <a:off x="1126661" y="344153"/>
        <a:ext cx="1515732" cy="1515732"/>
      </dsp:txXfrm>
    </dsp:sp>
    <dsp:sp modelId="{3BC00FB8-F451-429D-B3A0-CD4E9BCFBD71}">
      <dsp:nvSpPr>
        <dsp:cNvPr id="0" name=""/>
        <dsp:cNvSpPr/>
      </dsp:nvSpPr>
      <dsp:spPr>
        <a:xfrm>
          <a:off x="3028069" y="272955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Time-limited</a:t>
          </a:r>
          <a:endParaRPr lang="en-US" sz="2300" kern="1200" dirty="0"/>
        </a:p>
      </dsp:txBody>
      <dsp:txXfrm>
        <a:off x="3110067" y="354953"/>
        <a:ext cx="1515732" cy="1515732"/>
      </dsp:txXfrm>
    </dsp:sp>
    <dsp:sp modelId="{4D25AC15-F0B0-4744-BBB1-6A0EFF6D1BBA}">
      <dsp:nvSpPr>
        <dsp:cNvPr id="0" name=""/>
        <dsp:cNvSpPr/>
      </dsp:nvSpPr>
      <dsp:spPr>
        <a:xfrm>
          <a:off x="1054388" y="2246636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Self selected </a:t>
          </a:r>
          <a:endParaRPr lang="en-US" sz="2300" kern="1200" dirty="0"/>
        </a:p>
      </dsp:txBody>
      <dsp:txXfrm>
        <a:off x="1136386" y="2328634"/>
        <a:ext cx="1515732" cy="1515732"/>
      </dsp:txXfrm>
    </dsp:sp>
    <dsp:sp modelId="{AA011EE4-A5C1-4D62-B59B-7985FBEF7FFD}">
      <dsp:nvSpPr>
        <dsp:cNvPr id="0" name=""/>
        <dsp:cNvSpPr/>
      </dsp:nvSpPr>
      <dsp:spPr>
        <a:xfrm>
          <a:off x="3028069" y="2246636"/>
          <a:ext cx="1679728" cy="167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Skills matched</a:t>
          </a:r>
          <a:endParaRPr lang="en-US" sz="2300" kern="1200" dirty="0"/>
        </a:p>
      </dsp:txBody>
      <dsp:txXfrm>
        <a:off x="3110067" y="2328634"/>
        <a:ext cx="1515732" cy="151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9517-8E69-4FF1-9294-E1E54A394BAE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FFE-95A2-43FF-99D5-6E7D22FB0B88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F6ED-3CC4-4AFC-845E-EA395F55A80F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A29-D8FB-46E0-94ED-76B45654629F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F942-E3E4-447D-BFAE-5B5B25F76F4C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4CE-C594-4506-B364-99EFEEFBB023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E48-174D-4FEB-9E49-805E25B6E4DE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E718-7869-4C6F-963F-37646651C408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8F81-CFCC-4380-95A1-3EA40326D83F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D059-B916-4F7C-A4ED-4054F320AB5E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09DA-8BB6-47A9-8041-F86B534ABC44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D52A-4DB9-477E-8FA6-EFA1723225C0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5BC2-041D-4BFD-90E5-0281AA95C4F8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9882C83-E2E7-4E14-8989-44350B9DDE3D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KxfzET2b5p" TargetMode="External"/><Relationship Id="rId2" Type="http://schemas.openxmlformats.org/officeDocument/2006/relationships/hyperlink" Target="https://forms.office.com/r/bZHN3cBX7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AYxUUB1SkJ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C7E44-4828-47E6-A083-C1E38998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Deborah Jackson, LICSW</a:t>
            </a:r>
          </a:p>
          <a:p>
            <a:pPr algn="ctr"/>
            <a:r>
              <a:rPr lang="en-US" dirty="0" smtClean="0"/>
              <a:t>Associate Director of Training and Consultation - JRI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 dirty="0" smtClean="0"/>
              <a:t>Growing </a:t>
            </a:r>
            <a:r>
              <a:rPr lang="en-US" sz="6600" dirty="0"/>
              <a:t>T</a:t>
            </a:r>
            <a:r>
              <a:rPr lang="en-US" sz="6600" dirty="0" smtClean="0"/>
              <a:t>hrough Mentorship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5477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Mentorship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Mentorship (noun)</a:t>
            </a:r>
            <a:endParaRPr lang="en-US" dirty="0"/>
          </a:p>
          <a:p>
            <a:pPr lvl="1"/>
            <a:r>
              <a:rPr lang="en-US" dirty="0" smtClean="0"/>
              <a:t>The guidance provided by a mentor, especially an experienced person in a company or educational institution</a:t>
            </a:r>
          </a:p>
          <a:p>
            <a:pPr lvl="1"/>
            <a:r>
              <a:rPr lang="en-US" dirty="0" smtClean="0"/>
              <a:t>A period of time during which a person receives guidance from a mentor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indent="-285750"/>
            <a:r>
              <a:rPr lang="en-US" dirty="0" smtClean="0"/>
              <a:t>A mentor may share with a mentee (or protégé) information about his or her own career path, as well as provide guidance, motivation, emotional support and role modeling.  A mentor may help with exploring careers, setting goals, developing contacts, and identifying resources – </a:t>
            </a:r>
            <a:r>
              <a:rPr lang="en-US" sz="1300" dirty="0" smtClean="0"/>
              <a:t>from Washington.edu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92" y="2222500"/>
            <a:ext cx="4750065" cy="3638550"/>
          </a:xfrm>
        </p:spPr>
      </p:pic>
    </p:spTree>
    <p:extLst>
      <p:ext uri="{BB962C8B-B14F-4D97-AF65-F5344CB8AC3E}">
        <p14:creationId xmlns:p14="http://schemas.microsoft.com/office/powerpoint/2010/main" val="259284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Mentorship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3" y="2243520"/>
            <a:ext cx="4667770" cy="4331691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68" y="2622771"/>
            <a:ext cx="6342796" cy="3567822"/>
          </a:xfrm>
        </p:spPr>
      </p:pic>
    </p:spTree>
    <p:extLst>
      <p:ext uri="{BB962C8B-B14F-4D97-AF65-F5344CB8AC3E}">
        <p14:creationId xmlns:p14="http://schemas.microsoft.com/office/powerpoint/2010/main" val="87010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Mentorship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2222500"/>
            <a:ext cx="5138235" cy="44629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678764" cy="4357189"/>
          </a:xfrm>
        </p:spPr>
        <p:txBody>
          <a:bodyPr/>
          <a:lstStyle/>
          <a:p>
            <a:r>
              <a:rPr lang="en-US" dirty="0" smtClean="0"/>
              <a:t>Reduces staff turnover (50% higher retention rate)</a:t>
            </a:r>
          </a:p>
          <a:p>
            <a:r>
              <a:rPr lang="en-US" dirty="0" smtClean="0"/>
              <a:t>Increases connection between Staff and with the agency</a:t>
            </a:r>
          </a:p>
          <a:p>
            <a:r>
              <a:rPr lang="en-US" dirty="0" smtClean="0"/>
              <a:t>Increases collaboration</a:t>
            </a:r>
          </a:p>
          <a:p>
            <a:r>
              <a:rPr lang="en-US" dirty="0" smtClean="0"/>
              <a:t>Increases learning opportunities</a:t>
            </a:r>
          </a:p>
          <a:p>
            <a:r>
              <a:rPr lang="en-US" dirty="0" smtClean="0"/>
              <a:t>Increases accountability</a:t>
            </a:r>
          </a:p>
          <a:p>
            <a:r>
              <a:rPr lang="en-US" dirty="0" smtClean="0"/>
              <a:t>Builds leadership skills</a:t>
            </a:r>
          </a:p>
          <a:p>
            <a:r>
              <a:rPr lang="en-US" dirty="0" smtClean="0"/>
              <a:t>Fosters resiliency and adaptability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Mentorship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400206"/>
              </p:ext>
            </p:extLst>
          </p:nvPr>
        </p:nvGraphicFramePr>
        <p:xfrm>
          <a:off x="241738" y="2222499"/>
          <a:ext cx="5762187" cy="419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There are many considerations for running a mentorship program</a:t>
            </a:r>
          </a:p>
          <a:p>
            <a:r>
              <a:rPr lang="en-US" dirty="0" smtClean="0"/>
              <a:t>Implementation is aided by consistency in standards and protocols</a:t>
            </a:r>
          </a:p>
          <a:p>
            <a:r>
              <a:rPr lang="en-US" dirty="0" smtClean="0"/>
              <a:t>Different attributes will benefit different programs and/or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JRI Mentorship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1037875"/>
              </p:ext>
            </p:extLst>
          </p:nvPr>
        </p:nvGraphicFramePr>
        <p:xfrm>
          <a:off x="241738" y="2222499"/>
          <a:ext cx="5762187" cy="419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Formal program for 6 months </a:t>
            </a:r>
          </a:p>
          <a:p>
            <a:r>
              <a:rPr lang="en-US" dirty="0" smtClean="0"/>
              <a:t>Mentees (and some mentors) apply</a:t>
            </a:r>
          </a:p>
          <a:p>
            <a:r>
              <a:rPr lang="en-US" dirty="0" smtClean="0"/>
              <a:t>Mentees specify skills and characteristics they desire in a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for Mentorship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JRI Mentee Application</a:t>
            </a:r>
            <a:endParaRPr lang="en-US" dirty="0" smtClean="0"/>
          </a:p>
          <a:p>
            <a:pPr lvl="0">
              <a:buClr>
                <a:srgbClr val="00C6BB"/>
              </a:buClr>
            </a:pPr>
            <a:r>
              <a:rPr lang="en-US" dirty="0">
                <a:solidFill>
                  <a:prstClr val="white"/>
                </a:solidFill>
                <a:hlinkClick r:id="rId3"/>
              </a:rPr>
              <a:t>JRI Mentor </a:t>
            </a:r>
            <a:r>
              <a:rPr lang="en-US" dirty="0" smtClean="0">
                <a:solidFill>
                  <a:prstClr val="white"/>
                </a:solidFill>
                <a:hlinkClick r:id="rId3"/>
              </a:rPr>
              <a:t>Application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00C6BB"/>
              </a:buClr>
            </a:pPr>
            <a:r>
              <a:rPr lang="en-US" dirty="0" smtClean="0">
                <a:solidFill>
                  <a:prstClr val="white"/>
                </a:solidFill>
                <a:hlinkClick r:id="rId4"/>
              </a:rPr>
              <a:t>Mentorship Check In Form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87698" y="2296072"/>
            <a:ext cx="5194300" cy="3638550"/>
          </a:xfrm>
        </p:spPr>
        <p:txBody>
          <a:bodyPr/>
          <a:lstStyle/>
          <a:p>
            <a:r>
              <a:rPr lang="en-US" dirty="0" smtClean="0"/>
              <a:t>Keep records around participants</a:t>
            </a:r>
          </a:p>
          <a:p>
            <a:r>
              <a:rPr lang="en-US" dirty="0" smtClean="0"/>
              <a:t>Do periodic check-ins</a:t>
            </a:r>
          </a:p>
          <a:p>
            <a:r>
              <a:rPr lang="en-US" dirty="0" smtClean="0"/>
              <a:t>Consider alternative/additional resources</a:t>
            </a:r>
          </a:p>
          <a:p>
            <a:r>
              <a:rPr lang="en-US" dirty="0" smtClean="0"/>
              <a:t>Continue improvements</a:t>
            </a:r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452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else can I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04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51B7F-F45F-4FBB-974B-85B568B21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E96646-423E-4354-94C2-1A28227BF07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F4A21B-80B9-40F1-8308-E0B7F0FE0B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 design</Template>
  <TotalTime>0</TotalTime>
  <Words>253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2</vt:lpstr>
      <vt:lpstr>Quotable</vt:lpstr>
      <vt:lpstr>Growing Through Mentorship</vt:lpstr>
      <vt:lpstr>What is Mentorship</vt:lpstr>
      <vt:lpstr>Types of Mentorship</vt:lpstr>
      <vt:lpstr>Benefits of Mentorship</vt:lpstr>
      <vt:lpstr>Considerations for Mentorship</vt:lpstr>
      <vt:lpstr>JRI Mentorship Program</vt:lpstr>
      <vt:lpstr>Forms for Mentorship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2023-01-13T15:45:41Z</dcterms:created>
  <dcterms:modified xsi:type="dcterms:W3CDTF">2023-01-27T16:57:52Z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