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89" r:id="rId6"/>
    <p:sldId id="290" r:id="rId7"/>
    <p:sldId id="291" r:id="rId8"/>
    <p:sldId id="257" r:id="rId9"/>
    <p:sldId id="270" r:id="rId10"/>
    <p:sldId id="274" r:id="rId11"/>
    <p:sldId id="272" r:id="rId12"/>
    <p:sldId id="295" r:id="rId13"/>
    <p:sldId id="275" r:id="rId14"/>
    <p:sldId id="277" r:id="rId15"/>
    <p:sldId id="278" r:id="rId16"/>
    <p:sldId id="279" r:id="rId17"/>
    <p:sldId id="280" r:id="rId18"/>
    <p:sldId id="286" r:id="rId19"/>
    <p:sldId id="265"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39E43-3D50-4E25-8FA7-B377E769F787}" v="1" dt="2022-07-10T16:17:34.639"/>
  </p1510:revLst>
</p1510:revInfo>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91" autoAdjust="0"/>
  </p:normalViewPr>
  <p:slideViewPr>
    <p:cSldViewPr snapToGrid="0" showGuides="1">
      <p:cViewPr varScale="1">
        <p:scale>
          <a:sx n="82" d="100"/>
          <a:sy n="82" d="100"/>
        </p:scale>
        <p:origin x="720" y="72"/>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Ognibene" userId="28b7c57b-7c41-440e-af36-ffe682287ad7" providerId="ADAL" clId="{8A039E43-3D50-4E25-8FA7-B377E769F787}"/>
    <pc:docChg chg="delSld modSld sldOrd">
      <pc:chgData name="Jim Ognibene" userId="28b7c57b-7c41-440e-af36-ffe682287ad7" providerId="ADAL" clId="{8A039E43-3D50-4E25-8FA7-B377E769F787}" dt="2022-07-14T13:48:16.786" v="249"/>
      <pc:docMkLst>
        <pc:docMk/>
      </pc:docMkLst>
      <pc:sldChg chg="modSp mod">
        <pc:chgData name="Jim Ognibene" userId="28b7c57b-7c41-440e-af36-ffe682287ad7" providerId="ADAL" clId="{8A039E43-3D50-4E25-8FA7-B377E769F787}" dt="2022-07-10T16:18:40.546" v="225" actId="404"/>
        <pc:sldMkLst>
          <pc:docMk/>
          <pc:sldMk cId="2142316308" sldId="256"/>
        </pc:sldMkLst>
        <pc:spChg chg="mod">
          <ac:chgData name="Jim Ognibene" userId="28b7c57b-7c41-440e-af36-ffe682287ad7" providerId="ADAL" clId="{8A039E43-3D50-4E25-8FA7-B377E769F787}" dt="2022-07-10T16:18:40.546" v="225" actId="404"/>
          <ac:spMkLst>
            <pc:docMk/>
            <pc:sldMk cId="2142316308" sldId="256"/>
            <ac:spMk id="2" creationId="{ABC2EE3C-9786-598F-266C-F29D5FA55508}"/>
          </ac:spMkLst>
        </pc:spChg>
        <pc:spChg chg="mod">
          <ac:chgData name="Jim Ognibene" userId="28b7c57b-7c41-440e-af36-ffe682287ad7" providerId="ADAL" clId="{8A039E43-3D50-4E25-8FA7-B377E769F787}" dt="2022-07-10T16:17:04.116" v="33" actId="20577"/>
          <ac:spMkLst>
            <pc:docMk/>
            <pc:sldMk cId="2142316308" sldId="256"/>
            <ac:spMk id="3" creationId="{05857963-8D3D-4F24-B535-54652EE095F0}"/>
          </ac:spMkLst>
        </pc:spChg>
      </pc:sldChg>
      <pc:sldChg chg="del">
        <pc:chgData name="Jim Ognibene" userId="28b7c57b-7c41-440e-af36-ffe682287ad7" providerId="ADAL" clId="{8A039E43-3D50-4E25-8FA7-B377E769F787}" dt="2022-07-10T16:16:17.208" v="1" actId="47"/>
        <pc:sldMkLst>
          <pc:docMk/>
          <pc:sldMk cId="4243905809" sldId="263"/>
        </pc:sldMkLst>
      </pc:sldChg>
      <pc:sldChg chg="del">
        <pc:chgData name="Jim Ognibene" userId="28b7c57b-7c41-440e-af36-ffe682287ad7" providerId="ADAL" clId="{8A039E43-3D50-4E25-8FA7-B377E769F787}" dt="2022-07-10T16:16:00.295" v="0" actId="47"/>
        <pc:sldMkLst>
          <pc:docMk/>
          <pc:sldMk cId="1741951882" sldId="287"/>
        </pc:sldMkLst>
      </pc:sldChg>
      <pc:sldChg chg="modSp mod">
        <pc:chgData name="Jim Ognibene" userId="28b7c57b-7c41-440e-af36-ffe682287ad7" providerId="ADAL" clId="{8A039E43-3D50-4E25-8FA7-B377E769F787}" dt="2022-07-10T16:19:16.158" v="245" actId="20577"/>
        <pc:sldMkLst>
          <pc:docMk/>
          <pc:sldMk cId="2866620224" sldId="289"/>
        </pc:sldMkLst>
        <pc:spChg chg="mod">
          <ac:chgData name="Jim Ognibene" userId="28b7c57b-7c41-440e-af36-ffe682287ad7" providerId="ADAL" clId="{8A039E43-3D50-4E25-8FA7-B377E769F787}" dt="2022-07-10T16:19:16.158" v="245" actId="20577"/>
          <ac:spMkLst>
            <pc:docMk/>
            <pc:sldMk cId="2866620224" sldId="289"/>
            <ac:spMk id="8" creationId="{C9E879AA-B873-414B-BC94-C8FF28566266}"/>
          </ac:spMkLst>
        </pc:spChg>
      </pc:sldChg>
      <pc:sldChg chg="ord">
        <pc:chgData name="Jim Ognibene" userId="28b7c57b-7c41-440e-af36-ffe682287ad7" providerId="ADAL" clId="{8A039E43-3D50-4E25-8FA7-B377E769F787}" dt="2022-07-14T13:48:16.786" v="249"/>
        <pc:sldMkLst>
          <pc:docMk/>
          <pc:sldMk cId="3724048364" sldId="2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7/14/2022</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7/14/2022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visioneerconsult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70722D-0BC0-4487-812D-1E4E0DEC1129}"/>
              </a:ext>
            </a:extLst>
          </p:cNvPr>
          <p:cNvSpPr>
            <a:spLocks noGrp="1"/>
          </p:cNvSpPr>
          <p:nvPr>
            <p:ph type="body" sz="quarter" idx="20"/>
          </p:nvPr>
        </p:nvSpPr>
        <p:spPr/>
        <p:txBody>
          <a:bodyPr/>
          <a:lstStyle/>
          <a:p>
            <a:r>
              <a:rPr lang="en-US" sz="3600" dirty="0"/>
              <a:t>Providers’ Council</a:t>
            </a:r>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a:xfrm>
            <a:off x="1037021" y="1911473"/>
            <a:ext cx="10117959" cy="2281355"/>
          </a:xfrm>
        </p:spPr>
        <p:txBody>
          <a:bodyPr/>
          <a:lstStyle/>
          <a:p>
            <a:r>
              <a:rPr lang="en-US" sz="6600" dirty="0"/>
              <a:t>Employee Retention</a:t>
            </a:r>
            <a:br>
              <a:rPr lang="en-US" dirty="0"/>
            </a:br>
            <a:r>
              <a:rPr lang="en-US" sz="6000" dirty="0"/>
              <a:t>in Human Services</a:t>
            </a:r>
            <a:endParaRPr lang="ru-RU"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a:xfrm>
            <a:off x="1037021" y="4718784"/>
            <a:ext cx="10090287" cy="1101897"/>
          </a:xfrm>
        </p:spPr>
        <p:txBody>
          <a:bodyPr/>
          <a:lstStyle/>
          <a:p>
            <a:br>
              <a:rPr lang="en-US" dirty="0"/>
            </a:br>
            <a:endParaRPr lang="ru-RU" dirty="0"/>
          </a:p>
        </p:txBody>
      </p:sp>
      <p:sp>
        <p:nvSpPr>
          <p:cNvPr id="2" name="TextBox 1">
            <a:extLst>
              <a:ext uri="{FF2B5EF4-FFF2-40B4-BE49-F238E27FC236}">
                <a16:creationId xmlns:a16="http://schemas.microsoft.com/office/drawing/2014/main" id="{ABC2EE3C-9786-598F-266C-F29D5FA55508}"/>
              </a:ext>
            </a:extLst>
          </p:cNvPr>
          <p:cNvSpPr txBox="1"/>
          <p:nvPr/>
        </p:nvSpPr>
        <p:spPr>
          <a:xfrm>
            <a:off x="578498" y="4616116"/>
            <a:ext cx="11131420" cy="1692771"/>
          </a:xfrm>
          <a:prstGeom prst="rect">
            <a:avLst/>
          </a:prstGeom>
          <a:noFill/>
        </p:spPr>
        <p:txBody>
          <a:bodyPr wrap="square" rtlCol="0">
            <a:spAutoFit/>
          </a:bodyPr>
          <a:lstStyle/>
          <a:p>
            <a:pPr algn="ctr"/>
            <a:r>
              <a:rPr lang="en-US" sz="2800" dirty="0">
                <a:solidFill>
                  <a:schemeClr val="bg1"/>
                </a:solidFill>
              </a:rPr>
              <a:t>Facilitator: Jim Ognibene, Learning Catalyst, Speaker, Thought Leader </a:t>
            </a:r>
          </a:p>
          <a:p>
            <a:pPr algn="ctr"/>
            <a:r>
              <a:rPr lang="en-US" sz="2400" dirty="0">
                <a:solidFill>
                  <a:schemeClr val="bg1"/>
                </a:solidFill>
              </a:rPr>
              <a:t>jim@visioneerconsulting.com</a:t>
            </a:r>
          </a:p>
          <a:p>
            <a:pPr algn="ctr"/>
            <a:r>
              <a:rPr lang="en-US" sz="2400" dirty="0">
                <a:solidFill>
                  <a:schemeClr val="bg1"/>
                </a:solidFill>
                <a:hlinkClick r:id="rId2"/>
              </a:rPr>
              <a:t>www.visioneerconsulting.com</a:t>
            </a:r>
            <a:endParaRPr lang="en-US" sz="2400" dirty="0">
              <a:solidFill>
                <a:schemeClr val="bg1"/>
              </a:solidFill>
            </a:endParaRPr>
          </a:p>
          <a:p>
            <a:pPr algn="ctr"/>
            <a:endParaRPr lang="en-US" sz="2800" dirty="0">
              <a:solidFill>
                <a:schemeClr val="bg1"/>
              </a:solidFill>
            </a:endParaRPr>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8E08AD-9F9D-4530-BA70-BD91C7EF1BBF}"/>
              </a:ext>
            </a:extLst>
          </p:cNvPr>
          <p:cNvSpPr>
            <a:spLocks noGrp="1"/>
          </p:cNvSpPr>
          <p:nvPr>
            <p:ph type="sldNum" sz="quarter" idx="10"/>
          </p:nvPr>
        </p:nvSpPr>
        <p:spPr/>
        <p:txBody>
          <a:bodyPr/>
          <a:lstStyle/>
          <a:p>
            <a:fld id="{D495E168-DA5E-4888-8D8A-92B118324C14}" type="slidenum">
              <a:rPr lang="en-US" noProof="0" smtClean="0"/>
              <a:pPr/>
              <a:t>10</a:t>
            </a:fld>
            <a:endParaRPr lang="en-US" noProof="0" dirty="0"/>
          </a:p>
        </p:txBody>
      </p:sp>
      <p:sp>
        <p:nvSpPr>
          <p:cNvPr id="4" name="Title 3">
            <a:extLst>
              <a:ext uri="{FF2B5EF4-FFF2-40B4-BE49-F238E27FC236}">
                <a16:creationId xmlns:a16="http://schemas.microsoft.com/office/drawing/2014/main" id="{95912D78-1D5B-4CFF-B8EC-0DB5C3FDBD0D}"/>
              </a:ext>
            </a:extLst>
          </p:cNvPr>
          <p:cNvSpPr>
            <a:spLocks noGrp="1"/>
          </p:cNvSpPr>
          <p:nvPr>
            <p:ph type="title"/>
          </p:nvPr>
        </p:nvSpPr>
        <p:spPr>
          <a:xfrm>
            <a:off x="720544" y="2206091"/>
            <a:ext cx="10959827" cy="3312367"/>
          </a:xfrm>
        </p:spPr>
        <p:txBody>
          <a:bodyPr>
            <a:noAutofit/>
          </a:bodyPr>
          <a:lstStyle/>
          <a:p>
            <a:pPr marL="0" marR="0" algn="l">
              <a:spcBef>
                <a:spcPts val="0"/>
              </a:spcBef>
              <a:spcAft>
                <a:spcPts val="1200"/>
              </a:spcAft>
            </a:pPr>
            <a:r>
              <a:rPr lang="en-US" sz="3200" dirty="0">
                <a:effectLst/>
                <a:latin typeface="Times New Roman" panose="02020603050405020304" pitchFamily="18" charset="0"/>
                <a:ea typeface="Times New Roman" panose="02020603050405020304" pitchFamily="18" charset="0"/>
              </a:rPr>
              <a:t>1 – </a:t>
            </a:r>
            <a:r>
              <a:rPr lang="en-US" sz="3600" dirty="0">
                <a:cs typeface="+mn-cs"/>
              </a:rPr>
              <a:t>Increase representation in decision-making processes</a:t>
            </a:r>
            <a:br>
              <a:rPr lang="en-US" sz="3600" dirty="0">
                <a:cs typeface="+mn-cs"/>
              </a:rPr>
            </a:br>
            <a:r>
              <a:rPr lang="en-US" sz="3600" dirty="0">
                <a:cs typeface="+mn-cs"/>
              </a:rPr>
              <a:t>2 – Spotlight current emerging professionals</a:t>
            </a:r>
            <a:br>
              <a:rPr lang="en-US" sz="3600" dirty="0">
                <a:cs typeface="+mn-cs"/>
              </a:rPr>
            </a:br>
            <a:r>
              <a:rPr lang="en-US" sz="3600" dirty="0">
                <a:cs typeface="+mn-cs"/>
              </a:rPr>
              <a:t>3 – Present risk taking and mistakes as an important 	part of leadership</a:t>
            </a:r>
            <a:br>
              <a:rPr lang="en-US" sz="3600" dirty="0">
                <a:cs typeface="+mn-cs"/>
              </a:rPr>
            </a:br>
            <a:r>
              <a:rPr lang="en-US" sz="3600" dirty="0">
                <a:cs typeface="+mn-cs"/>
              </a:rPr>
              <a:t>4 – Facilitate cross-generational discussions</a:t>
            </a:r>
            <a:br>
              <a:rPr lang="en-US" sz="2800" dirty="0">
                <a:effectLst/>
                <a:latin typeface="Times New Roman" panose="02020603050405020304" pitchFamily="18" charset="0"/>
                <a:ea typeface="Times New Roman" panose="02020603050405020304" pitchFamily="18" charset="0"/>
              </a:rPr>
            </a:br>
            <a:endParaRPr lang="en-US" sz="6600" dirty="0"/>
          </a:p>
        </p:txBody>
      </p:sp>
      <p:sp>
        <p:nvSpPr>
          <p:cNvPr id="5" name="TextBox 4">
            <a:extLst>
              <a:ext uri="{FF2B5EF4-FFF2-40B4-BE49-F238E27FC236}">
                <a16:creationId xmlns:a16="http://schemas.microsoft.com/office/drawing/2014/main" id="{7B1048D8-7CE4-4AEA-BF70-06A55F1B3C5A}"/>
              </a:ext>
            </a:extLst>
          </p:cNvPr>
          <p:cNvSpPr txBox="1"/>
          <p:nvPr/>
        </p:nvSpPr>
        <p:spPr>
          <a:xfrm>
            <a:off x="511628" y="528847"/>
            <a:ext cx="11168743" cy="1077218"/>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ea typeface="Times New Roman" panose="02020603050405020304" pitchFamily="18" charset="0"/>
              </a:rPr>
              <a:t>WAYS OF </a:t>
            </a:r>
            <a:r>
              <a:rPr lang="en-US" sz="3200" dirty="0">
                <a:solidFill>
                  <a:schemeClr val="bg1"/>
                </a:solidFill>
                <a:effectLst/>
                <a:latin typeface="Times New Roman" panose="02020603050405020304" pitchFamily="18" charset="0"/>
                <a:ea typeface="Times New Roman" panose="02020603050405020304" pitchFamily="18" charset="0"/>
              </a:rPr>
              <a:t>EMPOWERING </a:t>
            </a:r>
            <a:r>
              <a:rPr lang="en-US" sz="3200" dirty="0">
                <a:solidFill>
                  <a:schemeClr val="bg1"/>
                </a:solidFill>
                <a:latin typeface="Times New Roman" panose="02020603050405020304" pitchFamily="18" charset="0"/>
                <a:ea typeface="Times New Roman" panose="02020603050405020304" pitchFamily="18" charset="0"/>
              </a:rPr>
              <a:t>THE</a:t>
            </a:r>
          </a:p>
          <a:p>
            <a:pPr algn="ctr"/>
            <a:r>
              <a:rPr lang="en-US" sz="3200" dirty="0">
                <a:solidFill>
                  <a:schemeClr val="bg1"/>
                </a:solidFill>
                <a:latin typeface="Times New Roman" panose="02020603050405020304" pitchFamily="18" charset="0"/>
                <a:ea typeface="Times New Roman" panose="02020603050405020304" pitchFamily="18" charset="0"/>
              </a:rPr>
              <a:t> NEXT GENERATION</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97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8E08AD-9F9D-4530-BA70-BD91C7EF1BBF}"/>
              </a:ext>
            </a:extLst>
          </p:cNvPr>
          <p:cNvSpPr>
            <a:spLocks noGrp="1"/>
          </p:cNvSpPr>
          <p:nvPr>
            <p:ph type="sldNum" sz="quarter" idx="10"/>
          </p:nvPr>
        </p:nvSpPr>
        <p:spPr/>
        <p:txBody>
          <a:bodyPr/>
          <a:lstStyle/>
          <a:p>
            <a:fld id="{D495E168-DA5E-4888-8D8A-92B118324C14}" type="slidenum">
              <a:rPr lang="en-US" noProof="0" smtClean="0"/>
              <a:pPr/>
              <a:t>11</a:t>
            </a:fld>
            <a:endParaRPr lang="en-US" noProof="0" dirty="0"/>
          </a:p>
        </p:txBody>
      </p:sp>
      <p:sp>
        <p:nvSpPr>
          <p:cNvPr id="4" name="Title 3">
            <a:extLst>
              <a:ext uri="{FF2B5EF4-FFF2-40B4-BE49-F238E27FC236}">
                <a16:creationId xmlns:a16="http://schemas.microsoft.com/office/drawing/2014/main" id="{95912D78-1D5B-4CFF-B8EC-0DB5C3FDBD0D}"/>
              </a:ext>
            </a:extLst>
          </p:cNvPr>
          <p:cNvSpPr>
            <a:spLocks noGrp="1"/>
          </p:cNvSpPr>
          <p:nvPr>
            <p:ph type="title"/>
          </p:nvPr>
        </p:nvSpPr>
        <p:spPr>
          <a:xfrm>
            <a:off x="380998" y="2368704"/>
            <a:ext cx="11168743" cy="2978863"/>
          </a:xfrm>
        </p:spPr>
        <p:txBody>
          <a:bodyPr>
            <a:noAutofit/>
          </a:bodyPr>
          <a:lstStyle/>
          <a:p>
            <a:pPr marL="0" marR="0" algn="l">
              <a:spcBef>
                <a:spcPts val="0"/>
              </a:spcBef>
              <a:spcAft>
                <a:spcPts val="1200"/>
              </a:spcAft>
            </a:pP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2800" b="1" dirty="0">
                <a:effectLst/>
                <a:latin typeface="Times New Roman" panose="02020603050405020304" pitchFamily="18" charset="0"/>
                <a:ea typeface="Times New Roman" panose="02020603050405020304" pitchFamily="18" charset="0"/>
              </a:rPr>
              <a:t>Access to meaningful growth opportunities</a:t>
            </a:r>
            <a:br>
              <a:rPr lang="en-US" sz="2800" b="1" dirty="0">
                <a:effectLst/>
                <a:latin typeface="Times New Roman" panose="02020603050405020304" pitchFamily="18" charset="0"/>
                <a:ea typeface="Times New Roman" panose="02020603050405020304" pitchFamily="18" charset="0"/>
              </a:rPr>
            </a:b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Early – so they can develop and practice new skills</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Frequently – so they can have a consistent impact on decisions</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Consistently – so their voices are represented on relevant issues</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Sincerely – so they feel genuinely invited to participate</a:t>
            </a:r>
            <a:br>
              <a:rPr lang="en-US" sz="2800" dirty="0">
                <a:effectLst/>
                <a:latin typeface="Times New Roman" panose="02020603050405020304" pitchFamily="18" charset="0"/>
                <a:ea typeface="Times New Roman" panose="02020603050405020304" pitchFamily="18" charset="0"/>
              </a:rPr>
            </a:b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To move beyond tokenism, opportunities should empower new </a:t>
            </a:r>
            <a:r>
              <a:rPr lang="en-US" sz="2800" dirty="0">
                <a:latin typeface="Times New Roman" panose="02020603050405020304" pitchFamily="18" charset="0"/>
                <a:ea typeface="Times New Roman" panose="02020603050405020304" pitchFamily="18" charset="0"/>
              </a:rPr>
              <a:t>professionals</a:t>
            </a:r>
            <a:r>
              <a:rPr lang="en-US" sz="2800" dirty="0">
                <a:effectLst/>
                <a:latin typeface="Times New Roman" panose="02020603050405020304" pitchFamily="18" charset="0"/>
                <a:ea typeface="Times New Roman" panose="02020603050405020304" pitchFamily="18" charset="0"/>
              </a:rPr>
              <a:t> to actively participate and impact outcomes</a:t>
            </a:r>
            <a:r>
              <a:rPr lang="en-US" sz="2000" dirty="0">
                <a:effectLst/>
                <a:latin typeface="Times New Roman" panose="02020603050405020304" pitchFamily="18" charset="0"/>
                <a:ea typeface="Times New Roman" panose="02020603050405020304" pitchFamily="18" charset="0"/>
              </a:rPr>
              <a:t>.</a:t>
            </a:r>
            <a:br>
              <a:rPr lang="en-US" sz="1800" dirty="0">
                <a:effectLst/>
                <a:latin typeface="Times New Roman" panose="02020603050405020304" pitchFamily="18" charset="0"/>
                <a:ea typeface="Times New Roman" panose="02020603050405020304" pitchFamily="18" charset="0"/>
              </a:rPr>
            </a:br>
            <a:endParaRPr lang="en-US" sz="6600" dirty="0"/>
          </a:p>
        </p:txBody>
      </p:sp>
      <p:sp>
        <p:nvSpPr>
          <p:cNvPr id="5" name="TextBox 4">
            <a:extLst>
              <a:ext uri="{FF2B5EF4-FFF2-40B4-BE49-F238E27FC236}">
                <a16:creationId xmlns:a16="http://schemas.microsoft.com/office/drawing/2014/main" id="{7B1048D8-7CE4-4AEA-BF70-06A55F1B3C5A}"/>
              </a:ext>
            </a:extLst>
          </p:cNvPr>
          <p:cNvSpPr txBox="1"/>
          <p:nvPr/>
        </p:nvSpPr>
        <p:spPr>
          <a:xfrm>
            <a:off x="576943" y="0"/>
            <a:ext cx="11168743" cy="1261884"/>
          </a:xfrm>
          <a:prstGeom prst="rect">
            <a:avLst/>
          </a:prstGeom>
          <a:noFill/>
        </p:spPr>
        <p:txBody>
          <a:bodyPr wrap="square" rtlCol="0">
            <a:spAutoFit/>
          </a:bodyPr>
          <a:lstStyle/>
          <a:p>
            <a:pPr algn="ctr"/>
            <a:br>
              <a:rPr lang="en-US" sz="4400" dirty="0">
                <a:effectLst/>
                <a:latin typeface="Times New Roman" panose="02020603050405020304" pitchFamily="18" charset="0"/>
                <a:ea typeface="Times New Roman" panose="02020603050405020304" pitchFamily="18" charset="0"/>
              </a:rPr>
            </a:br>
            <a:r>
              <a:rPr lang="en-US" sz="3200" dirty="0">
                <a:solidFill>
                  <a:schemeClr val="bg1"/>
                </a:solidFill>
                <a:effectLst/>
                <a:latin typeface="Times New Roman" panose="02020603050405020304" pitchFamily="18" charset="0"/>
                <a:ea typeface="Times New Roman" panose="02020603050405020304" pitchFamily="18" charset="0"/>
              </a:rPr>
              <a:t>1 - Increase Representation in Decision-Making </a:t>
            </a:r>
            <a:r>
              <a:rPr lang="en-US" sz="3200" dirty="0">
                <a:solidFill>
                  <a:schemeClr val="bg1"/>
                </a:solidFill>
                <a:latin typeface="Times New Roman" panose="02020603050405020304" pitchFamily="18" charset="0"/>
                <a:ea typeface="Times New Roman" panose="02020603050405020304" pitchFamily="18" charset="0"/>
              </a:rPr>
              <a:t>P</a:t>
            </a:r>
            <a:r>
              <a:rPr lang="en-US" sz="3200" dirty="0">
                <a:solidFill>
                  <a:schemeClr val="bg1"/>
                </a:solidFill>
                <a:effectLst/>
                <a:latin typeface="Times New Roman" panose="02020603050405020304" pitchFamily="18" charset="0"/>
                <a:ea typeface="Times New Roman" panose="02020603050405020304" pitchFamily="18" charset="0"/>
              </a:rPr>
              <a:t>rocesses</a:t>
            </a:r>
            <a:endParaRPr lang="en-US" sz="3200" dirty="0">
              <a:solidFill>
                <a:schemeClr val="bg1"/>
              </a:solidFill>
            </a:endParaRPr>
          </a:p>
        </p:txBody>
      </p:sp>
    </p:spTree>
    <p:extLst>
      <p:ext uri="{BB962C8B-B14F-4D97-AF65-F5344CB8AC3E}">
        <p14:creationId xmlns:p14="http://schemas.microsoft.com/office/powerpoint/2010/main" val="91795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8E08AD-9F9D-4530-BA70-BD91C7EF1BBF}"/>
              </a:ext>
            </a:extLst>
          </p:cNvPr>
          <p:cNvSpPr>
            <a:spLocks noGrp="1"/>
          </p:cNvSpPr>
          <p:nvPr>
            <p:ph type="sldNum" sz="quarter" idx="10"/>
          </p:nvPr>
        </p:nvSpPr>
        <p:spPr/>
        <p:txBody>
          <a:bodyPr/>
          <a:lstStyle/>
          <a:p>
            <a:fld id="{D495E168-DA5E-4888-8D8A-92B118324C14}" type="slidenum">
              <a:rPr lang="en-US" noProof="0" smtClean="0"/>
              <a:pPr/>
              <a:t>12</a:t>
            </a:fld>
            <a:endParaRPr lang="en-US" noProof="0" dirty="0"/>
          </a:p>
        </p:txBody>
      </p:sp>
      <p:sp>
        <p:nvSpPr>
          <p:cNvPr id="4" name="Title 3">
            <a:extLst>
              <a:ext uri="{FF2B5EF4-FFF2-40B4-BE49-F238E27FC236}">
                <a16:creationId xmlns:a16="http://schemas.microsoft.com/office/drawing/2014/main" id="{95912D78-1D5B-4CFF-B8EC-0DB5C3FDBD0D}"/>
              </a:ext>
            </a:extLst>
          </p:cNvPr>
          <p:cNvSpPr>
            <a:spLocks noGrp="1"/>
          </p:cNvSpPr>
          <p:nvPr>
            <p:ph type="title"/>
          </p:nvPr>
        </p:nvSpPr>
        <p:spPr>
          <a:xfrm>
            <a:off x="380998" y="2098116"/>
            <a:ext cx="11168743" cy="2978863"/>
          </a:xfrm>
        </p:spPr>
        <p:txBody>
          <a:bodyPr>
            <a:noAutofit/>
          </a:bodyPr>
          <a:lstStyle/>
          <a:p>
            <a:pPr marL="0" marR="0">
              <a:spcBef>
                <a:spcPts val="0"/>
              </a:spcBef>
              <a:spcAft>
                <a:spcPts val="1200"/>
              </a:spcAft>
            </a:pP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br>
              <a:rPr lang="en-US" sz="4000" dirty="0">
                <a:effectLst/>
                <a:latin typeface="Times New Roman" panose="02020603050405020304" pitchFamily="18" charset="0"/>
                <a:ea typeface="Times New Roman" panose="02020603050405020304" pitchFamily="18" charset="0"/>
              </a:rPr>
            </a:br>
            <a:r>
              <a:rPr lang="en-US" sz="4000" dirty="0">
                <a:effectLst/>
                <a:latin typeface="Times New Roman" panose="02020603050405020304" pitchFamily="18" charset="0"/>
                <a:ea typeface="Times New Roman" panose="02020603050405020304" pitchFamily="18" charset="0"/>
              </a:rPr>
              <a:t>Provide a highly visible platform for young </a:t>
            </a:r>
            <a:r>
              <a:rPr lang="en-US" sz="4000" dirty="0">
                <a:latin typeface="Times New Roman" panose="02020603050405020304" pitchFamily="18" charset="0"/>
                <a:ea typeface="Times New Roman" panose="02020603050405020304" pitchFamily="18" charset="0"/>
              </a:rPr>
              <a:t>professionals</a:t>
            </a:r>
            <a:r>
              <a:rPr lang="en-US" sz="4000" dirty="0">
                <a:effectLst/>
                <a:latin typeface="Times New Roman" panose="02020603050405020304" pitchFamily="18" charset="0"/>
                <a:ea typeface="Times New Roman" panose="02020603050405020304" pitchFamily="18" charset="0"/>
              </a:rPr>
              <a:t> to share their experiences and leadership journey </a:t>
            </a:r>
            <a:r>
              <a:rPr lang="en-US" sz="4000" dirty="0">
                <a:latin typeface="Times New Roman" panose="02020603050405020304" pitchFamily="18" charset="0"/>
                <a:ea typeface="Times New Roman" panose="02020603050405020304" pitchFamily="18" charset="0"/>
              </a:rPr>
              <a:t>as a </a:t>
            </a:r>
            <a:r>
              <a:rPr lang="en-US" sz="4000" dirty="0">
                <a:effectLst/>
                <a:latin typeface="Times New Roman" panose="02020603050405020304" pitchFamily="18" charset="0"/>
                <a:ea typeface="Times New Roman" panose="02020603050405020304" pitchFamily="18" charset="0"/>
              </a:rPr>
              <a:t>powerful means to change beliefs around </a:t>
            </a:r>
            <a:r>
              <a:rPr lang="en-US" sz="4000" dirty="0">
                <a:latin typeface="Times New Roman" panose="02020603050405020304" pitchFamily="18" charset="0"/>
                <a:ea typeface="Times New Roman" panose="02020603050405020304" pitchFamily="18" charset="0"/>
              </a:rPr>
              <a:t>the professional of the future</a:t>
            </a:r>
            <a:r>
              <a:rPr lang="en-US" sz="4000" dirty="0">
                <a:effectLst/>
                <a:latin typeface="Times New Roman" panose="02020603050405020304" pitchFamily="18" charset="0"/>
                <a:ea typeface="Times New Roman" panose="02020603050405020304" pitchFamily="18" charset="0"/>
              </a:rPr>
              <a:t>.</a:t>
            </a:r>
            <a:br>
              <a:rPr lang="en-US" sz="1800" dirty="0">
                <a:effectLst/>
                <a:latin typeface="Times New Roman" panose="02020603050405020304" pitchFamily="18" charset="0"/>
                <a:ea typeface="Times New Roman" panose="02020603050405020304" pitchFamily="18" charset="0"/>
              </a:rPr>
            </a:br>
            <a:endParaRPr lang="en-US" sz="6600" dirty="0"/>
          </a:p>
        </p:txBody>
      </p:sp>
      <p:sp>
        <p:nvSpPr>
          <p:cNvPr id="5" name="TextBox 4">
            <a:extLst>
              <a:ext uri="{FF2B5EF4-FFF2-40B4-BE49-F238E27FC236}">
                <a16:creationId xmlns:a16="http://schemas.microsoft.com/office/drawing/2014/main" id="{7B1048D8-7CE4-4AEA-BF70-06A55F1B3C5A}"/>
              </a:ext>
            </a:extLst>
          </p:cNvPr>
          <p:cNvSpPr txBox="1"/>
          <p:nvPr/>
        </p:nvSpPr>
        <p:spPr>
          <a:xfrm>
            <a:off x="380998" y="-326571"/>
            <a:ext cx="11168743" cy="1692771"/>
          </a:xfrm>
          <a:prstGeom prst="rect">
            <a:avLst/>
          </a:prstGeom>
          <a:noFill/>
        </p:spPr>
        <p:txBody>
          <a:bodyPr wrap="square" rtlCol="0">
            <a:spAutoFit/>
          </a:bodyPr>
          <a:lstStyle/>
          <a:p>
            <a:pPr algn="ctr"/>
            <a:br>
              <a:rPr lang="en-US" sz="6000" b="1" dirty="0">
                <a:effectLst/>
                <a:latin typeface="Times New Roman" panose="02020603050405020304" pitchFamily="18" charset="0"/>
                <a:ea typeface="Times New Roman" panose="02020603050405020304" pitchFamily="18" charset="0"/>
              </a:rPr>
            </a:br>
            <a:r>
              <a:rPr lang="en-US" sz="4400" b="1" dirty="0">
                <a:solidFill>
                  <a:schemeClr val="bg1"/>
                </a:solidFill>
                <a:latin typeface="Times New Roman" panose="02020603050405020304" pitchFamily="18" charset="0"/>
                <a:ea typeface="Times New Roman" panose="02020603050405020304" pitchFamily="18" charset="0"/>
              </a:rPr>
              <a:t>2 - S</a:t>
            </a:r>
            <a:r>
              <a:rPr lang="en-US" sz="4400" dirty="0">
                <a:solidFill>
                  <a:schemeClr val="bg1"/>
                </a:solidFill>
                <a:effectLst/>
                <a:latin typeface="Times New Roman" panose="02020603050405020304" pitchFamily="18" charset="0"/>
                <a:ea typeface="Times New Roman" panose="02020603050405020304" pitchFamily="18" charset="0"/>
              </a:rPr>
              <a:t>potlight Current </a:t>
            </a:r>
            <a:r>
              <a:rPr lang="en-US" sz="4400" dirty="0">
                <a:solidFill>
                  <a:schemeClr val="bg1"/>
                </a:solidFill>
                <a:latin typeface="Times New Roman" panose="02020603050405020304" pitchFamily="18" charset="0"/>
                <a:ea typeface="Times New Roman" panose="02020603050405020304" pitchFamily="18" charset="0"/>
              </a:rPr>
              <a:t>E</a:t>
            </a:r>
            <a:r>
              <a:rPr lang="en-US" sz="4400" dirty="0">
                <a:solidFill>
                  <a:schemeClr val="bg1"/>
                </a:solidFill>
                <a:effectLst/>
                <a:latin typeface="Times New Roman" panose="02020603050405020304" pitchFamily="18" charset="0"/>
                <a:ea typeface="Times New Roman" panose="02020603050405020304" pitchFamily="18" charset="0"/>
              </a:rPr>
              <a:t>merging Profes</a:t>
            </a:r>
            <a:r>
              <a:rPr lang="en-US" sz="4400" dirty="0">
                <a:solidFill>
                  <a:schemeClr val="bg1"/>
                </a:solidFill>
                <a:latin typeface="Times New Roman" panose="02020603050405020304" pitchFamily="18" charset="0"/>
                <a:ea typeface="Times New Roman" panose="02020603050405020304" pitchFamily="18" charset="0"/>
              </a:rPr>
              <a:t>sionals</a:t>
            </a:r>
            <a:endParaRPr lang="en-US" sz="3200" dirty="0">
              <a:solidFill>
                <a:schemeClr val="bg1"/>
              </a:solidFill>
            </a:endParaRPr>
          </a:p>
        </p:txBody>
      </p:sp>
    </p:spTree>
    <p:extLst>
      <p:ext uri="{BB962C8B-B14F-4D97-AF65-F5344CB8AC3E}">
        <p14:creationId xmlns:p14="http://schemas.microsoft.com/office/powerpoint/2010/main" val="261889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8E08AD-9F9D-4530-BA70-BD91C7EF1BBF}"/>
              </a:ext>
            </a:extLst>
          </p:cNvPr>
          <p:cNvSpPr>
            <a:spLocks noGrp="1"/>
          </p:cNvSpPr>
          <p:nvPr>
            <p:ph type="sldNum" sz="quarter" idx="10"/>
          </p:nvPr>
        </p:nvSpPr>
        <p:spPr/>
        <p:txBody>
          <a:bodyPr/>
          <a:lstStyle/>
          <a:p>
            <a:fld id="{D495E168-DA5E-4888-8D8A-92B118324C14}" type="slidenum">
              <a:rPr lang="en-US" noProof="0" smtClean="0"/>
              <a:pPr/>
              <a:t>13</a:t>
            </a:fld>
            <a:endParaRPr lang="en-US" noProof="0" dirty="0"/>
          </a:p>
        </p:txBody>
      </p:sp>
      <p:sp>
        <p:nvSpPr>
          <p:cNvPr id="4" name="Title 3">
            <a:extLst>
              <a:ext uri="{FF2B5EF4-FFF2-40B4-BE49-F238E27FC236}">
                <a16:creationId xmlns:a16="http://schemas.microsoft.com/office/drawing/2014/main" id="{95912D78-1D5B-4CFF-B8EC-0DB5C3FDBD0D}"/>
              </a:ext>
            </a:extLst>
          </p:cNvPr>
          <p:cNvSpPr>
            <a:spLocks noGrp="1"/>
          </p:cNvSpPr>
          <p:nvPr>
            <p:ph type="title"/>
          </p:nvPr>
        </p:nvSpPr>
        <p:spPr>
          <a:xfrm>
            <a:off x="511628" y="2098116"/>
            <a:ext cx="11366241" cy="3341631"/>
          </a:xfrm>
        </p:spPr>
        <p:txBody>
          <a:bodyPr>
            <a:noAutofit/>
          </a:bodyPr>
          <a:lstStyle/>
          <a:p>
            <a:pPr marR="0" algn="l">
              <a:spcBef>
                <a:spcPts val="0"/>
              </a:spcBef>
              <a:spcAft>
                <a:spcPts val="1200"/>
              </a:spcAft>
            </a:pP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br>
              <a:rPr lang="en-US" sz="3200" dirty="0">
                <a:effectLst/>
                <a:ea typeface="Times New Roman" panose="02020603050405020304" pitchFamily="18" charset="0"/>
              </a:rPr>
            </a:br>
            <a:r>
              <a:rPr lang="en-US" sz="3200" dirty="0">
                <a:effectLst/>
                <a:ea typeface="Times New Roman" panose="02020603050405020304" pitchFamily="18" charset="0"/>
              </a:rPr>
              <a:t>Change the narrative around risk taking and mistakes.</a:t>
            </a:r>
            <a:br>
              <a:rPr lang="en-US" sz="3200" dirty="0">
                <a:effectLst/>
                <a:ea typeface="Times New Roman" panose="02020603050405020304" pitchFamily="18" charset="0"/>
              </a:rPr>
            </a:br>
            <a:r>
              <a:rPr lang="en-US" sz="3200" dirty="0">
                <a:effectLst/>
                <a:ea typeface="Times New Roman" panose="02020603050405020304" pitchFamily="18" charset="0"/>
              </a:rPr>
              <a:t>Emerging leaders may benefit from scaffolding development that is </a:t>
            </a:r>
            <a:r>
              <a:rPr lang="en-US" sz="3200" dirty="0">
                <a:ea typeface="Times New Roman" panose="02020603050405020304" pitchFamily="18" charset="0"/>
              </a:rPr>
              <a:t>both</a:t>
            </a:r>
            <a:r>
              <a:rPr lang="en-US" sz="3200" dirty="0">
                <a:effectLst/>
                <a:ea typeface="Times New Roman" panose="02020603050405020304" pitchFamily="18" charset="0"/>
              </a:rPr>
              <a:t> supportive and challenging.</a:t>
            </a:r>
            <a:br>
              <a:rPr lang="en-US" sz="3200" dirty="0">
                <a:effectLst/>
                <a:ea typeface="Times New Roman" panose="02020603050405020304" pitchFamily="18" charset="0"/>
              </a:rPr>
            </a:br>
            <a:r>
              <a:rPr lang="en-US" sz="3200" dirty="0">
                <a:effectLst/>
                <a:ea typeface="Times New Roman" panose="02020603050405020304" pitchFamily="18" charset="0"/>
              </a:rPr>
              <a:t>Successful managers can share their stories </a:t>
            </a:r>
            <a:r>
              <a:rPr lang="en-US" sz="3200" b="1" dirty="0">
                <a:ea typeface="Times New Roman" panose="02020603050405020304" pitchFamily="18" charset="0"/>
              </a:rPr>
              <a:t>to</a:t>
            </a:r>
            <a:r>
              <a:rPr lang="en-US" sz="3200" b="1" dirty="0">
                <a:effectLst/>
                <a:ea typeface="Times New Roman" panose="02020603050405020304" pitchFamily="18" charset="0"/>
              </a:rPr>
              <a:t> </a:t>
            </a:r>
            <a:r>
              <a:rPr lang="en-US" sz="3200" dirty="0">
                <a:effectLst/>
                <a:ea typeface="Times New Roman" panose="02020603050405020304" pitchFamily="18" charset="0"/>
              </a:rPr>
              <a:t>show emerging leaders that failure is normal and not equate setbacks with failure.</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sz="6600" dirty="0"/>
          </a:p>
        </p:txBody>
      </p:sp>
      <p:sp>
        <p:nvSpPr>
          <p:cNvPr id="5" name="TextBox 4">
            <a:extLst>
              <a:ext uri="{FF2B5EF4-FFF2-40B4-BE49-F238E27FC236}">
                <a16:creationId xmlns:a16="http://schemas.microsoft.com/office/drawing/2014/main" id="{7B1048D8-7CE4-4AEA-BF70-06A55F1B3C5A}"/>
              </a:ext>
            </a:extLst>
          </p:cNvPr>
          <p:cNvSpPr txBox="1"/>
          <p:nvPr/>
        </p:nvSpPr>
        <p:spPr>
          <a:xfrm>
            <a:off x="511628" y="-1100292"/>
            <a:ext cx="11168743" cy="2677656"/>
          </a:xfrm>
          <a:prstGeom prst="rect">
            <a:avLst/>
          </a:prstGeom>
          <a:noFill/>
        </p:spPr>
        <p:txBody>
          <a:bodyPr wrap="square" rtlCol="0">
            <a:spAutoFit/>
          </a:bodyPr>
          <a:lstStyle/>
          <a:p>
            <a:pPr algn="ctr"/>
            <a:br>
              <a:rPr lang="en-US" sz="9600" dirty="0">
                <a:effectLst/>
                <a:latin typeface="Times New Roman" panose="02020603050405020304" pitchFamily="18" charset="0"/>
                <a:ea typeface="Times New Roman" panose="02020603050405020304" pitchFamily="18" charset="0"/>
              </a:rPr>
            </a:br>
            <a:r>
              <a:rPr lang="en-US" sz="3600" dirty="0">
                <a:solidFill>
                  <a:schemeClr val="bg1"/>
                </a:solidFill>
                <a:effectLst/>
                <a:latin typeface="+mj-lt"/>
                <a:ea typeface="Times New Roman" panose="02020603050405020304" pitchFamily="18" charset="0"/>
              </a:rPr>
              <a:t>3 - P</a:t>
            </a:r>
            <a:r>
              <a:rPr lang="en-US" sz="3600" dirty="0">
                <a:solidFill>
                  <a:schemeClr val="bg1"/>
                </a:solidFill>
                <a:latin typeface="+mj-lt"/>
                <a:ea typeface="Times New Roman" panose="02020603050405020304" pitchFamily="18" charset="0"/>
              </a:rPr>
              <a:t>resent</a:t>
            </a:r>
            <a:r>
              <a:rPr lang="en-US" sz="3600" dirty="0">
                <a:solidFill>
                  <a:schemeClr val="bg1"/>
                </a:solidFill>
                <a:effectLst/>
                <a:latin typeface="+mj-lt"/>
                <a:ea typeface="Times New Roman" panose="02020603050405020304" pitchFamily="18" charset="0"/>
              </a:rPr>
              <a:t> </a:t>
            </a:r>
            <a:r>
              <a:rPr lang="en-US" sz="3600" dirty="0">
                <a:solidFill>
                  <a:schemeClr val="bg1"/>
                </a:solidFill>
                <a:latin typeface="+mj-lt"/>
                <a:ea typeface="Times New Roman" panose="02020603050405020304" pitchFamily="18" charset="0"/>
              </a:rPr>
              <a:t>R</a:t>
            </a:r>
            <a:r>
              <a:rPr lang="en-US" sz="3600" dirty="0">
                <a:solidFill>
                  <a:schemeClr val="bg1"/>
                </a:solidFill>
                <a:effectLst/>
                <a:latin typeface="+mj-lt"/>
                <a:ea typeface="Times New Roman" panose="02020603050405020304" pitchFamily="18" charset="0"/>
              </a:rPr>
              <a:t>isk </a:t>
            </a:r>
            <a:r>
              <a:rPr lang="en-US" sz="3600" dirty="0">
                <a:solidFill>
                  <a:schemeClr val="bg1"/>
                </a:solidFill>
                <a:latin typeface="+mj-lt"/>
                <a:ea typeface="Times New Roman" panose="02020603050405020304" pitchFamily="18" charset="0"/>
              </a:rPr>
              <a:t>T</a:t>
            </a:r>
            <a:r>
              <a:rPr lang="en-US" sz="3600" dirty="0">
                <a:solidFill>
                  <a:schemeClr val="bg1"/>
                </a:solidFill>
                <a:effectLst/>
                <a:latin typeface="+mj-lt"/>
                <a:ea typeface="Times New Roman" panose="02020603050405020304" pitchFamily="18" charset="0"/>
              </a:rPr>
              <a:t>aking and Mistakes as an</a:t>
            </a:r>
          </a:p>
          <a:p>
            <a:pPr algn="ctr"/>
            <a:r>
              <a:rPr lang="en-US" sz="3600" dirty="0">
                <a:solidFill>
                  <a:schemeClr val="bg1"/>
                </a:solidFill>
                <a:effectLst/>
                <a:latin typeface="+mj-lt"/>
                <a:ea typeface="Times New Roman" panose="02020603050405020304" pitchFamily="18" charset="0"/>
              </a:rPr>
              <a:t> Important </a:t>
            </a:r>
            <a:r>
              <a:rPr lang="en-US" sz="3600" dirty="0">
                <a:solidFill>
                  <a:schemeClr val="bg1"/>
                </a:solidFill>
                <a:latin typeface="+mj-lt"/>
                <a:ea typeface="Times New Roman" panose="02020603050405020304" pitchFamily="18" charset="0"/>
              </a:rPr>
              <a:t>P</a:t>
            </a:r>
            <a:r>
              <a:rPr lang="en-US" sz="3600" dirty="0">
                <a:solidFill>
                  <a:schemeClr val="bg1"/>
                </a:solidFill>
                <a:effectLst/>
                <a:latin typeface="+mj-lt"/>
                <a:ea typeface="Times New Roman" panose="02020603050405020304" pitchFamily="18" charset="0"/>
              </a:rPr>
              <a:t>art of </a:t>
            </a:r>
            <a:r>
              <a:rPr lang="en-US" sz="3600" dirty="0">
                <a:solidFill>
                  <a:schemeClr val="bg1"/>
                </a:solidFill>
                <a:latin typeface="+mj-lt"/>
                <a:ea typeface="Times New Roman" panose="02020603050405020304" pitchFamily="18" charset="0"/>
              </a:rPr>
              <a:t>Professional Development</a:t>
            </a:r>
            <a:endParaRPr lang="en-US" sz="3200" dirty="0">
              <a:solidFill>
                <a:schemeClr val="bg1"/>
              </a:solidFill>
              <a:latin typeface="+mj-lt"/>
            </a:endParaRPr>
          </a:p>
        </p:txBody>
      </p:sp>
    </p:spTree>
    <p:extLst>
      <p:ext uri="{BB962C8B-B14F-4D97-AF65-F5344CB8AC3E}">
        <p14:creationId xmlns:p14="http://schemas.microsoft.com/office/powerpoint/2010/main" val="277408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8E08AD-9F9D-4530-BA70-BD91C7EF1BBF}"/>
              </a:ext>
            </a:extLst>
          </p:cNvPr>
          <p:cNvSpPr>
            <a:spLocks noGrp="1"/>
          </p:cNvSpPr>
          <p:nvPr>
            <p:ph type="sldNum" sz="quarter" idx="10"/>
          </p:nvPr>
        </p:nvSpPr>
        <p:spPr/>
        <p:txBody>
          <a:bodyPr/>
          <a:lstStyle/>
          <a:p>
            <a:fld id="{D495E168-DA5E-4888-8D8A-92B118324C14}" type="slidenum">
              <a:rPr lang="en-US" noProof="0" smtClean="0"/>
              <a:pPr/>
              <a:t>14</a:t>
            </a:fld>
            <a:endParaRPr lang="en-US" noProof="0" dirty="0"/>
          </a:p>
        </p:txBody>
      </p:sp>
      <p:sp>
        <p:nvSpPr>
          <p:cNvPr id="4" name="Title 3">
            <a:extLst>
              <a:ext uri="{FF2B5EF4-FFF2-40B4-BE49-F238E27FC236}">
                <a16:creationId xmlns:a16="http://schemas.microsoft.com/office/drawing/2014/main" id="{95912D78-1D5B-4CFF-B8EC-0DB5C3FDBD0D}"/>
              </a:ext>
            </a:extLst>
          </p:cNvPr>
          <p:cNvSpPr>
            <a:spLocks noGrp="1"/>
          </p:cNvSpPr>
          <p:nvPr>
            <p:ph type="title"/>
          </p:nvPr>
        </p:nvSpPr>
        <p:spPr>
          <a:xfrm>
            <a:off x="302222" y="3424023"/>
            <a:ext cx="11038113" cy="3341631"/>
          </a:xfrm>
        </p:spPr>
        <p:txBody>
          <a:bodyPr>
            <a:noAutofit/>
          </a:bodyPr>
          <a:lstStyle/>
          <a:p>
            <a:pPr marR="0" algn="l">
              <a:spcBef>
                <a:spcPts val="0"/>
              </a:spcBef>
              <a:spcAft>
                <a:spcPts val="1200"/>
              </a:spcAft>
            </a:pP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br>
              <a:rPr lang="en-US" sz="3200" dirty="0">
                <a:effectLst/>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sz="6600" dirty="0"/>
          </a:p>
        </p:txBody>
      </p:sp>
      <p:sp>
        <p:nvSpPr>
          <p:cNvPr id="5" name="TextBox 4">
            <a:extLst>
              <a:ext uri="{FF2B5EF4-FFF2-40B4-BE49-F238E27FC236}">
                <a16:creationId xmlns:a16="http://schemas.microsoft.com/office/drawing/2014/main" id="{7B1048D8-7CE4-4AEA-BF70-06A55F1B3C5A}"/>
              </a:ext>
            </a:extLst>
          </p:cNvPr>
          <p:cNvSpPr txBox="1"/>
          <p:nvPr/>
        </p:nvSpPr>
        <p:spPr>
          <a:xfrm>
            <a:off x="511628" y="427503"/>
            <a:ext cx="11168743" cy="769441"/>
          </a:xfrm>
          <a:prstGeom prst="rect">
            <a:avLst/>
          </a:prstGeom>
          <a:noFill/>
        </p:spPr>
        <p:txBody>
          <a:bodyPr wrap="square" rtlCol="0">
            <a:spAutoFit/>
          </a:bodyPr>
          <a:lstStyle/>
          <a:p>
            <a:pPr marL="0" marR="0" algn="ctr">
              <a:spcBef>
                <a:spcPts val="0"/>
              </a:spcBef>
              <a:spcAft>
                <a:spcPts val="1200"/>
              </a:spcAft>
            </a:pPr>
            <a:r>
              <a:rPr lang="en-US" sz="4400" dirty="0">
                <a:solidFill>
                  <a:schemeClr val="bg1"/>
                </a:solidFill>
                <a:effectLst/>
                <a:latin typeface="Times New Roman" panose="02020603050405020304" pitchFamily="18" charset="0"/>
                <a:ea typeface="Times New Roman" panose="02020603050405020304" pitchFamily="18" charset="0"/>
              </a:rPr>
              <a:t>3 - </a:t>
            </a:r>
            <a:r>
              <a:rPr lang="en-US" sz="4400" dirty="0">
                <a:solidFill>
                  <a:schemeClr val="bg1"/>
                </a:solidFill>
                <a:latin typeface="Times New Roman" panose="02020603050405020304" pitchFamily="18" charset="0"/>
              </a:rPr>
              <a:t>Facilitate </a:t>
            </a:r>
            <a:r>
              <a:rPr lang="en-US" sz="4400" dirty="0">
                <a:solidFill>
                  <a:schemeClr val="bg1"/>
                </a:solidFill>
                <a:effectLst/>
                <a:latin typeface="Times New Roman" panose="02020603050405020304" pitchFamily="18" charset="0"/>
                <a:ea typeface="Times New Roman" panose="02020603050405020304" pitchFamily="18" charset="0"/>
              </a:rPr>
              <a:t>cross-generational </a:t>
            </a:r>
            <a:r>
              <a:rPr lang="en-US" sz="4400" dirty="0">
                <a:solidFill>
                  <a:schemeClr val="bg1"/>
                </a:solidFill>
                <a:latin typeface="Times New Roman" panose="02020603050405020304" pitchFamily="18" charset="0"/>
                <a:ea typeface="Times New Roman" panose="02020603050405020304" pitchFamily="18" charset="0"/>
              </a:rPr>
              <a:t>interactions</a:t>
            </a:r>
            <a:endParaRPr lang="en-US" sz="80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D5DD4B8-2D5B-4F32-9EA5-60FA8B9B9F6D}"/>
              </a:ext>
            </a:extLst>
          </p:cNvPr>
          <p:cNvSpPr txBox="1"/>
          <p:nvPr/>
        </p:nvSpPr>
        <p:spPr>
          <a:xfrm>
            <a:off x="643811" y="1985942"/>
            <a:ext cx="10375641" cy="2862322"/>
          </a:xfrm>
          <a:prstGeom prst="rect">
            <a:avLst/>
          </a:prstGeom>
          <a:noFill/>
        </p:spPr>
        <p:txBody>
          <a:bodyPr wrap="square">
            <a:spAutoFit/>
          </a:bodyPr>
          <a:lstStyle/>
          <a:p>
            <a:pPr marL="0" marR="0">
              <a:spcBef>
                <a:spcPts val="0"/>
              </a:spcBef>
              <a:spcAft>
                <a:spcPts val="1200"/>
              </a:spcAft>
            </a:pP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3600" dirty="0">
                <a:solidFill>
                  <a:schemeClr val="bg1"/>
                </a:solidFill>
                <a:effectLst/>
                <a:latin typeface="Times New Roman" panose="02020603050405020304" pitchFamily="18" charset="0"/>
                <a:ea typeface="Times New Roman" panose="02020603050405020304" pitchFamily="18" charset="0"/>
              </a:rPr>
              <a:t>Bring emerging professional onto important boards or task forces and sit in on meetings (provide emerging </a:t>
            </a:r>
            <a:r>
              <a:rPr lang="en-US" sz="3600" dirty="0">
                <a:solidFill>
                  <a:schemeClr val="bg1"/>
                </a:solidFill>
                <a:latin typeface="Times New Roman" panose="02020603050405020304" pitchFamily="18" charset="0"/>
                <a:ea typeface="Times New Roman" panose="02020603050405020304" pitchFamily="18" charset="0"/>
              </a:rPr>
              <a:t>professionals</a:t>
            </a:r>
            <a:r>
              <a:rPr lang="en-US" sz="3600" dirty="0">
                <a:solidFill>
                  <a:schemeClr val="bg1"/>
                </a:solidFill>
                <a:effectLst/>
                <a:latin typeface="Times New Roman" panose="02020603050405020304" pitchFamily="18" charset="0"/>
                <a:ea typeface="Times New Roman" panose="02020603050405020304" pitchFamily="18" charset="0"/>
              </a:rPr>
              <a:t> a seat at the table).</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3600" dirty="0">
                <a:solidFill>
                  <a:schemeClr val="bg1"/>
                </a:solidFill>
                <a:effectLst/>
                <a:latin typeface="Times New Roman" panose="02020603050405020304" pitchFamily="18" charset="0"/>
                <a:ea typeface="Times New Roman" panose="02020603050405020304" pitchFamily="18" charset="0"/>
              </a:rPr>
              <a:t>Panel discussions would aid in increased understanding</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514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8E08AD-9F9D-4530-BA70-BD91C7EF1BBF}"/>
              </a:ext>
            </a:extLst>
          </p:cNvPr>
          <p:cNvSpPr>
            <a:spLocks noGrp="1"/>
          </p:cNvSpPr>
          <p:nvPr>
            <p:ph type="sldNum" sz="quarter" idx="10"/>
          </p:nvPr>
        </p:nvSpPr>
        <p:spPr/>
        <p:txBody>
          <a:bodyPr/>
          <a:lstStyle/>
          <a:p>
            <a:fld id="{D495E168-DA5E-4888-8D8A-92B118324C14}" type="slidenum">
              <a:rPr lang="en-US" noProof="0" smtClean="0"/>
              <a:pPr/>
              <a:t>15</a:t>
            </a:fld>
            <a:endParaRPr lang="en-US" noProof="0" dirty="0"/>
          </a:p>
        </p:txBody>
      </p:sp>
      <p:sp>
        <p:nvSpPr>
          <p:cNvPr id="4" name="Title 3">
            <a:extLst>
              <a:ext uri="{FF2B5EF4-FFF2-40B4-BE49-F238E27FC236}">
                <a16:creationId xmlns:a16="http://schemas.microsoft.com/office/drawing/2014/main" id="{95912D78-1D5B-4CFF-B8EC-0DB5C3FDBD0D}"/>
              </a:ext>
            </a:extLst>
          </p:cNvPr>
          <p:cNvSpPr>
            <a:spLocks noGrp="1"/>
          </p:cNvSpPr>
          <p:nvPr>
            <p:ph type="title"/>
          </p:nvPr>
        </p:nvSpPr>
        <p:spPr>
          <a:xfrm>
            <a:off x="511628" y="2004809"/>
            <a:ext cx="11038113" cy="3341631"/>
          </a:xfrm>
        </p:spPr>
        <p:txBody>
          <a:bodyPr>
            <a:noAutofit/>
          </a:bodyPr>
          <a:lstStyle/>
          <a:p>
            <a:pPr marL="0" marR="0">
              <a:spcBef>
                <a:spcPts val="0"/>
              </a:spcBef>
              <a:spcAft>
                <a:spcPts val="1200"/>
              </a:spcAft>
            </a:pPr>
            <a:br>
              <a:rPr lang="en-US" sz="1800" dirty="0">
                <a:effectLst/>
                <a:latin typeface="Times New Roman" panose="02020603050405020304" pitchFamily="18" charset="0"/>
                <a:ea typeface="Times New Roman" panose="02020603050405020304" pitchFamily="18" charset="0"/>
              </a:rPr>
            </a:b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sz="6600" dirty="0"/>
          </a:p>
        </p:txBody>
      </p:sp>
      <p:sp>
        <p:nvSpPr>
          <p:cNvPr id="5" name="TextBox 4">
            <a:extLst>
              <a:ext uri="{FF2B5EF4-FFF2-40B4-BE49-F238E27FC236}">
                <a16:creationId xmlns:a16="http://schemas.microsoft.com/office/drawing/2014/main" id="{7B1048D8-7CE4-4AEA-BF70-06A55F1B3C5A}"/>
              </a:ext>
            </a:extLst>
          </p:cNvPr>
          <p:cNvSpPr txBox="1"/>
          <p:nvPr/>
        </p:nvSpPr>
        <p:spPr>
          <a:xfrm>
            <a:off x="511628" y="-1100292"/>
            <a:ext cx="11168743" cy="369332"/>
          </a:xfrm>
          <a:prstGeom prst="rect">
            <a:avLst/>
          </a:prstGeom>
          <a:noFill/>
        </p:spPr>
        <p:txBody>
          <a:bodyPr wrap="square" rtlCol="0">
            <a:spAutoFit/>
          </a:bodyPr>
          <a:lstStyle/>
          <a:p>
            <a:pPr marL="0" marR="0">
              <a:spcBef>
                <a:spcPts val="0"/>
              </a:spcBef>
              <a:spcAft>
                <a:spcPts val="1200"/>
              </a:spcAft>
            </a:pPr>
            <a:r>
              <a:rPr lang="en-US" sz="1800">
                <a:solidFill>
                  <a:srgbClr val="000000"/>
                </a:solidFill>
                <a:effectLst/>
                <a:latin typeface="Times New Roman" panose="02020603050405020304" pitchFamily="18" charset="0"/>
                <a:ea typeface="Times New Roman" panose="02020603050405020304" pitchFamily="18" charset="0"/>
              </a:rPr>
              <a:t>Create informal opportunities for emerging leaders to engage in meaningful decision-making.</a:t>
            </a: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A3E6A9C-5D5C-41F1-A5BC-AAC8F0698F9F}"/>
              </a:ext>
            </a:extLst>
          </p:cNvPr>
          <p:cNvSpPr txBox="1"/>
          <p:nvPr/>
        </p:nvSpPr>
        <p:spPr>
          <a:xfrm>
            <a:off x="1342052" y="664211"/>
            <a:ext cx="9377264" cy="707886"/>
          </a:xfrm>
          <a:prstGeom prst="rect">
            <a:avLst/>
          </a:prstGeom>
          <a:noFill/>
        </p:spPr>
        <p:txBody>
          <a:bodyPr wrap="square" rtlCol="0">
            <a:spAutoFit/>
          </a:bodyPr>
          <a:lstStyle/>
          <a:p>
            <a:pPr marL="0" marR="0" algn="ctr">
              <a:spcBef>
                <a:spcPts val="0"/>
              </a:spcBef>
              <a:spcAft>
                <a:spcPts val="1200"/>
              </a:spcAft>
            </a:pPr>
            <a:r>
              <a:rPr lang="en-US" sz="4000" b="1" dirty="0">
                <a:solidFill>
                  <a:schemeClr val="bg1"/>
                </a:solidFill>
                <a:effectLst/>
                <a:latin typeface="Times New Roman" panose="02020603050405020304" pitchFamily="18" charset="0"/>
                <a:ea typeface="Times New Roman" panose="02020603050405020304" pitchFamily="18" charset="0"/>
              </a:rPr>
              <a:t>SUMMARY OF KEY ACTION STEPS</a:t>
            </a:r>
          </a:p>
        </p:txBody>
      </p:sp>
      <p:sp>
        <p:nvSpPr>
          <p:cNvPr id="7" name="TextBox 6">
            <a:extLst>
              <a:ext uri="{FF2B5EF4-FFF2-40B4-BE49-F238E27FC236}">
                <a16:creationId xmlns:a16="http://schemas.microsoft.com/office/drawing/2014/main" id="{10707063-7379-4120-ACA1-839746CA8C31}"/>
              </a:ext>
            </a:extLst>
          </p:cNvPr>
          <p:cNvSpPr txBox="1"/>
          <p:nvPr/>
        </p:nvSpPr>
        <p:spPr>
          <a:xfrm>
            <a:off x="1110342" y="2192694"/>
            <a:ext cx="9675845" cy="3570208"/>
          </a:xfrm>
          <a:prstGeom prst="rect">
            <a:avLst/>
          </a:prstGeom>
          <a:noFill/>
        </p:spPr>
        <p:txBody>
          <a:bodyPr wrap="square" rtlCol="0">
            <a:spAutoFit/>
          </a:bodyPr>
          <a:lstStyle/>
          <a:p>
            <a:pPr marL="0" marR="0">
              <a:spcBef>
                <a:spcPts val="0"/>
              </a:spcBef>
              <a:spcAft>
                <a:spcPts val="1200"/>
              </a:spcAft>
            </a:pPr>
            <a:r>
              <a:rPr lang="en-US" sz="2800" b="1" dirty="0">
                <a:solidFill>
                  <a:schemeClr val="bg1"/>
                </a:solidFill>
                <a:effectLst/>
                <a:latin typeface="Times New Roman" panose="02020603050405020304" pitchFamily="18" charset="0"/>
                <a:ea typeface="Times New Roman" panose="02020603050405020304" pitchFamily="18" charset="0"/>
              </a:rPr>
              <a:t>Access to meaningful leadership opportunities.</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2800" b="1" dirty="0">
                <a:solidFill>
                  <a:schemeClr val="bg1"/>
                </a:solidFill>
                <a:effectLst/>
                <a:latin typeface="Times New Roman" panose="02020603050405020304" pitchFamily="18" charset="0"/>
                <a:ea typeface="Times New Roman" panose="02020603050405020304" pitchFamily="18" charset="0"/>
              </a:rPr>
              <a:t>Provide a highly visible platform for young professionals to share their experiences and </a:t>
            </a:r>
            <a:r>
              <a:rPr lang="en-US" sz="2800" b="1" dirty="0">
                <a:solidFill>
                  <a:schemeClr val="bg1"/>
                </a:solidFill>
                <a:latin typeface="Times New Roman" panose="02020603050405020304" pitchFamily="18" charset="0"/>
                <a:ea typeface="Times New Roman" panose="02020603050405020304" pitchFamily="18" charset="0"/>
              </a:rPr>
              <a:t>career</a:t>
            </a:r>
            <a:r>
              <a:rPr lang="en-US" sz="2800" b="1" dirty="0">
                <a:solidFill>
                  <a:schemeClr val="bg1"/>
                </a:solidFill>
                <a:effectLst/>
                <a:latin typeface="Times New Roman" panose="02020603050405020304" pitchFamily="18" charset="0"/>
                <a:ea typeface="Times New Roman" panose="02020603050405020304" pitchFamily="18" charset="0"/>
              </a:rPr>
              <a:t> journey.</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2800" b="1" dirty="0">
                <a:solidFill>
                  <a:schemeClr val="bg1"/>
                </a:solidFill>
                <a:effectLst/>
                <a:latin typeface="Times New Roman" panose="02020603050405020304" pitchFamily="18" charset="0"/>
                <a:ea typeface="Times New Roman" panose="02020603050405020304" pitchFamily="18" charset="0"/>
              </a:rPr>
              <a:t>Show emerging </a:t>
            </a:r>
            <a:r>
              <a:rPr lang="en-US" sz="2800" b="1" dirty="0">
                <a:solidFill>
                  <a:schemeClr val="bg1"/>
                </a:solidFill>
                <a:latin typeface="Times New Roman" panose="02020603050405020304" pitchFamily="18" charset="0"/>
                <a:ea typeface="Times New Roman" panose="02020603050405020304" pitchFamily="18" charset="0"/>
              </a:rPr>
              <a:t>professionals</a:t>
            </a:r>
            <a:r>
              <a:rPr lang="en-US" sz="2800" b="1" dirty="0">
                <a:solidFill>
                  <a:schemeClr val="bg1"/>
                </a:solidFill>
                <a:effectLst/>
                <a:latin typeface="Times New Roman" panose="02020603050405020304" pitchFamily="18" charset="0"/>
                <a:ea typeface="Times New Roman" panose="02020603050405020304" pitchFamily="18" charset="0"/>
              </a:rPr>
              <a:t> that failure is normal and not equate setbacks with failure.</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2800" b="1" dirty="0">
                <a:solidFill>
                  <a:schemeClr val="bg1"/>
                </a:solidFill>
                <a:effectLst/>
                <a:latin typeface="Times New Roman" panose="02020603050405020304" pitchFamily="18" charset="0"/>
                <a:ea typeface="Times New Roman" panose="02020603050405020304" pitchFamily="18" charset="0"/>
              </a:rPr>
              <a:t>Bring emerging </a:t>
            </a:r>
            <a:r>
              <a:rPr lang="en-US" sz="2800" b="1" dirty="0">
                <a:solidFill>
                  <a:schemeClr val="bg1"/>
                </a:solidFill>
                <a:latin typeface="Times New Roman" panose="02020603050405020304" pitchFamily="18" charset="0"/>
                <a:ea typeface="Times New Roman" panose="02020603050405020304" pitchFamily="18" charset="0"/>
              </a:rPr>
              <a:t>professionals</a:t>
            </a:r>
            <a:r>
              <a:rPr lang="en-US" sz="2800" b="1" dirty="0">
                <a:solidFill>
                  <a:schemeClr val="bg1"/>
                </a:solidFill>
                <a:effectLst/>
                <a:latin typeface="Times New Roman" panose="02020603050405020304" pitchFamily="18" charset="0"/>
                <a:ea typeface="Times New Roman" panose="02020603050405020304" pitchFamily="18" charset="0"/>
              </a:rPr>
              <a:t> onto important boards or task forces and sit in on meetings (provide a seat at the table).</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7859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sz="4400" dirty="0"/>
              <a:t>Thank you for your input and participation.</a:t>
            </a:r>
          </a:p>
        </p:txBody>
      </p:sp>
      <p:sp>
        <p:nvSpPr>
          <p:cNvPr id="4" name="Text Placeholder 3">
            <a:extLst>
              <a:ext uri="{FF2B5EF4-FFF2-40B4-BE49-F238E27FC236}">
                <a16:creationId xmlns:a16="http://schemas.microsoft.com/office/drawing/2014/main" id="{A412BBAB-4628-42F5-BF78-BE0E59475133}"/>
              </a:ext>
            </a:extLst>
          </p:cNvPr>
          <p:cNvSpPr>
            <a:spLocks noGrp="1"/>
          </p:cNvSpPr>
          <p:nvPr>
            <p:ph type="body" sz="quarter" idx="13"/>
          </p:nvPr>
        </p:nvSpPr>
        <p:spPr/>
        <p:txBody>
          <a:bodyPr/>
          <a:lstStyle/>
          <a:p>
            <a:r>
              <a:rPr lang="en-US" dirty="0"/>
              <a:t>Providers’ Council</a:t>
            </a:r>
          </a:p>
        </p:txBody>
      </p:sp>
      <p:sp>
        <p:nvSpPr>
          <p:cNvPr id="2" name="Text Placeholder 1">
            <a:extLst>
              <a:ext uri="{FF2B5EF4-FFF2-40B4-BE49-F238E27FC236}">
                <a16:creationId xmlns:a16="http://schemas.microsoft.com/office/drawing/2014/main" id="{CBA4F671-D586-49FB-B0C1-E7E9ADFE08D4}"/>
              </a:ext>
            </a:extLst>
          </p:cNvPr>
          <p:cNvSpPr>
            <a:spLocks noGrp="1"/>
          </p:cNvSpPr>
          <p:nvPr>
            <p:ph type="body" sz="quarter" idx="21"/>
          </p:nvPr>
        </p:nvSpPr>
        <p:spPr/>
        <p:txBody>
          <a:bodyPr/>
          <a:lstStyle/>
          <a:p>
            <a:r>
              <a:rPr lang="en-US" dirty="0"/>
              <a:t>Jim Ognibene, M.Ed.</a:t>
            </a:r>
          </a:p>
        </p:txBody>
      </p:sp>
      <p:sp>
        <p:nvSpPr>
          <p:cNvPr id="6" name="Text Placeholder 5">
            <a:extLst>
              <a:ext uri="{FF2B5EF4-FFF2-40B4-BE49-F238E27FC236}">
                <a16:creationId xmlns:a16="http://schemas.microsoft.com/office/drawing/2014/main" id="{73118D49-CA48-4C57-A37C-31BAA7538127}"/>
              </a:ext>
            </a:extLst>
          </p:cNvPr>
          <p:cNvSpPr>
            <a:spLocks noGrp="1"/>
          </p:cNvSpPr>
          <p:nvPr>
            <p:ph type="body" sz="quarter" idx="23"/>
          </p:nvPr>
        </p:nvSpPr>
        <p:spPr/>
        <p:txBody>
          <a:bodyPr/>
          <a:lstStyle/>
          <a:p>
            <a:r>
              <a:rPr lang="en-US" dirty="0"/>
              <a:t>Email</a:t>
            </a:r>
          </a:p>
        </p:txBody>
      </p:sp>
      <p:sp>
        <p:nvSpPr>
          <p:cNvPr id="5" name="Text Placeholder 4">
            <a:extLst>
              <a:ext uri="{FF2B5EF4-FFF2-40B4-BE49-F238E27FC236}">
                <a16:creationId xmlns:a16="http://schemas.microsoft.com/office/drawing/2014/main" id="{62E14719-D011-4E0B-9362-CD19FF22FEB5}"/>
              </a:ext>
            </a:extLst>
          </p:cNvPr>
          <p:cNvSpPr>
            <a:spLocks noGrp="1"/>
          </p:cNvSpPr>
          <p:nvPr>
            <p:ph type="body" sz="quarter" idx="22"/>
          </p:nvPr>
        </p:nvSpPr>
        <p:spPr/>
        <p:txBody>
          <a:bodyPr/>
          <a:lstStyle/>
          <a:p>
            <a:r>
              <a:rPr lang="en-US" sz="2800" dirty="0"/>
              <a:t>jim@visioneerconsulting.com</a:t>
            </a:r>
          </a:p>
        </p:txBody>
      </p:sp>
    </p:spTree>
    <p:extLst>
      <p:ext uri="{BB962C8B-B14F-4D97-AF65-F5344CB8AC3E}">
        <p14:creationId xmlns:p14="http://schemas.microsoft.com/office/powerpoint/2010/main" val="330927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Objectives</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1091681" y="1789886"/>
            <a:ext cx="10776858" cy="3991103"/>
          </a:xfrm>
        </p:spPr>
        <p:txBody>
          <a:bodyPr>
            <a:normAutofit/>
          </a:bodyPr>
          <a:lstStyle/>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2800" dirty="0"/>
          </a:p>
          <a:p>
            <a:pPr marL="342900" marR="0" lvl="0" indent="-342900">
              <a:spcBef>
                <a:spcPts val="0"/>
              </a:spcBef>
              <a:spcAft>
                <a:spcPts val="0"/>
              </a:spcAft>
              <a:buFont typeface="Symbol" panose="05050102010706020507" pitchFamily="18" charset="2"/>
              <a:buChar char=""/>
            </a:pPr>
            <a:r>
              <a:rPr lang="en-US" sz="2800" dirty="0"/>
              <a:t>Discuss high impact actions you can implement to build retention</a:t>
            </a:r>
          </a:p>
          <a:p>
            <a:pPr marL="342900" marR="0" lvl="0" indent="-342900">
              <a:spcBef>
                <a:spcPts val="0"/>
              </a:spcBef>
              <a:spcAft>
                <a:spcPts val="0"/>
              </a:spcAft>
              <a:buFont typeface="Symbol" panose="05050102010706020507" pitchFamily="18" charset="2"/>
              <a:buChar char=""/>
            </a:pPr>
            <a:endParaRPr lang="en-US" sz="2800" dirty="0"/>
          </a:p>
          <a:p>
            <a:pPr marL="342900" marR="0" lvl="0" indent="-342900">
              <a:spcBef>
                <a:spcPts val="0"/>
              </a:spcBef>
              <a:spcAft>
                <a:spcPts val="0"/>
              </a:spcAft>
              <a:buFont typeface="Symbol" panose="05050102010706020507" pitchFamily="18" charset="2"/>
              <a:buChar char=""/>
            </a:pPr>
            <a:r>
              <a:rPr lang="en-US" sz="2800" dirty="0"/>
              <a:t>Share recent research on what is important to the next generation</a:t>
            </a:r>
          </a:p>
          <a:p>
            <a:pPr marL="0" marR="0" lvl="0" indent="0">
              <a:spcBef>
                <a:spcPts val="0"/>
              </a:spcBef>
              <a:spcAft>
                <a:spcPts val="0"/>
              </a:spcAft>
              <a:buNone/>
            </a:pPr>
            <a:r>
              <a:rPr lang="en-US" sz="2800" dirty="0"/>
              <a:t> </a:t>
            </a:r>
          </a:p>
          <a:p>
            <a:pPr marL="342900" marR="0" lvl="0" indent="-342900">
              <a:spcBef>
                <a:spcPts val="0"/>
              </a:spcBef>
              <a:spcAft>
                <a:spcPts val="0"/>
              </a:spcAft>
              <a:buFont typeface="Symbol" panose="05050102010706020507" pitchFamily="18" charset="2"/>
              <a:buChar char=""/>
            </a:pPr>
            <a:r>
              <a:rPr lang="en-US" sz="2800" dirty="0"/>
              <a:t>Invite each agency to share retention strategies that have worked for them</a:t>
            </a:r>
          </a:p>
          <a:p>
            <a:pPr marL="0" indent="0" algn="ctr">
              <a:buNone/>
            </a:pPr>
            <a:endParaRPr lang="en-US" sz="3600" dirty="0">
              <a:latin typeface="Gill Sans MT" panose="020B0502020104020203" pitchFamily="34" charset="0"/>
            </a:endParaRP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Tree>
    <p:extLst>
      <p:ext uri="{BB962C8B-B14F-4D97-AF65-F5344CB8AC3E}">
        <p14:creationId xmlns:p14="http://schemas.microsoft.com/office/powerpoint/2010/main" val="286662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186431" y="557629"/>
            <a:ext cx="11709647" cy="1325563"/>
          </a:xfrm>
        </p:spPr>
        <p:txBody>
          <a:bodyPr>
            <a:noAutofit/>
          </a:bodyPr>
          <a:lstStyle/>
          <a:p>
            <a:r>
              <a:rPr lang="en-US" sz="3600" dirty="0"/>
              <a:t>Center for Creative Leadership 2020 Research</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1018727" y="3418693"/>
            <a:ext cx="10154546" cy="3112232"/>
          </a:xfrm>
        </p:spPr>
        <p:txBody>
          <a:bodyPr>
            <a:normAutofit/>
          </a:bodyPr>
          <a:lstStyle/>
          <a:p>
            <a:pPr marL="0" indent="0" algn="ctr">
              <a:buNone/>
            </a:pPr>
            <a:r>
              <a:rPr lang="en-US" sz="4800" i="1" dirty="0">
                <a:effectLst/>
                <a:latin typeface="Gill Sans MT" panose="020B0502020104020203" pitchFamily="34" charset="0"/>
                <a:ea typeface="Calibri" panose="020F0502020204030204" pitchFamily="34" charset="0"/>
                <a:cs typeface="Times New Roman" panose="02020603050405020304" pitchFamily="18" charset="0"/>
              </a:rPr>
              <a:t>“</a:t>
            </a:r>
            <a:r>
              <a:rPr lang="en-US" sz="3600" i="1" dirty="0"/>
              <a:t>How can those in positions of power help younger professionals along the journey to become lifelong, empowered leaders?</a:t>
            </a:r>
            <a:endParaRPr lang="en-US" sz="4400" i="1" dirty="0">
              <a:latin typeface="Gill Sans MT" panose="020B0502020104020203" pitchFamily="34" charset="0"/>
            </a:endParaRP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
        <p:nvSpPr>
          <p:cNvPr id="3" name="TextBox 2">
            <a:extLst>
              <a:ext uri="{FF2B5EF4-FFF2-40B4-BE49-F238E27FC236}">
                <a16:creationId xmlns:a16="http://schemas.microsoft.com/office/drawing/2014/main" id="{9104355C-7AA2-4057-8ABC-FF65EF54CC9B}"/>
              </a:ext>
            </a:extLst>
          </p:cNvPr>
          <p:cNvSpPr txBox="1"/>
          <p:nvPr/>
        </p:nvSpPr>
        <p:spPr>
          <a:xfrm>
            <a:off x="1110343" y="1883192"/>
            <a:ext cx="9825135" cy="954107"/>
          </a:xfrm>
          <a:prstGeom prst="rect">
            <a:avLst/>
          </a:prstGeom>
          <a:noFill/>
        </p:spPr>
        <p:txBody>
          <a:bodyPr wrap="square" rtlCol="0">
            <a:spAutoFit/>
          </a:bodyPr>
          <a:lstStyle/>
          <a:p>
            <a:r>
              <a:rPr lang="en-US" sz="2800" dirty="0">
                <a:solidFill>
                  <a:schemeClr val="bg1"/>
                </a:solidFill>
              </a:rPr>
              <a:t>“BUILDING BRIDGES AND BREAKING DOWN BARRIERS”</a:t>
            </a:r>
          </a:p>
          <a:p>
            <a:r>
              <a:rPr lang="en-US" sz="2800" dirty="0">
                <a:solidFill>
                  <a:schemeClr val="bg1"/>
                </a:solidFill>
              </a:rPr>
              <a:t>Survey reach: 10,386 young professionals ages 18-30 years old.</a:t>
            </a:r>
          </a:p>
        </p:txBody>
      </p:sp>
    </p:spTree>
    <p:extLst>
      <p:ext uri="{BB962C8B-B14F-4D97-AF65-F5344CB8AC3E}">
        <p14:creationId xmlns:p14="http://schemas.microsoft.com/office/powerpoint/2010/main" val="208947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186431" y="557629"/>
            <a:ext cx="11709647" cy="1325563"/>
          </a:xfrm>
        </p:spPr>
        <p:txBody>
          <a:bodyPr>
            <a:noAutofit/>
          </a:bodyPr>
          <a:lstStyle/>
          <a:p>
            <a:r>
              <a:rPr lang="en-US" sz="3600" dirty="0"/>
              <a:t>Two Other Research Reports</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1107504" y="3621480"/>
            <a:ext cx="10154546" cy="3112232"/>
          </a:xfrm>
        </p:spPr>
        <p:txBody>
          <a:bodyPr>
            <a:normAutofit/>
          </a:bodyPr>
          <a:lstStyle/>
          <a:p>
            <a:pPr marL="0" indent="0" algn="ctr">
              <a:buNone/>
            </a:pPr>
            <a:r>
              <a:rPr lang="en-US" sz="2800" dirty="0">
                <a:latin typeface="Gill Sans MT" panose="020B0502020104020203" pitchFamily="34" charset="0"/>
              </a:rPr>
              <a:t>Women in the Workplace – 2021, 62 pp. report</a:t>
            </a:r>
          </a:p>
          <a:p>
            <a:pPr marL="0" indent="0" algn="ctr">
              <a:buNone/>
            </a:pPr>
            <a:r>
              <a:rPr lang="en-US" sz="2800" dirty="0">
                <a:latin typeface="Gill Sans MT" panose="020B0502020104020203" pitchFamily="34" charset="0"/>
              </a:rPr>
              <a:t>McKinsey and Company</a:t>
            </a:r>
          </a:p>
          <a:p>
            <a:pPr marL="0" indent="0" algn="ctr">
              <a:buNone/>
            </a:pPr>
            <a:r>
              <a:rPr lang="en-US" sz="2400" dirty="0"/>
              <a:t>Demographics: Asian, Black and Latina women, women with disabilities and Lesbian and bisexual women</a:t>
            </a:r>
            <a:endParaRPr lang="en-US" sz="2000" dirty="0">
              <a:latin typeface="Gill Sans MT" panose="020B0502020104020203" pitchFamily="34" charset="0"/>
            </a:endParaRPr>
          </a:p>
          <a:p>
            <a:pPr marL="0" indent="0" algn="ctr">
              <a:buNone/>
            </a:pPr>
            <a:r>
              <a:rPr lang="en-US" sz="2000" dirty="0"/>
              <a:t>423 participating organizations employing 12 million people, surveyed more than 65,000 employees</a:t>
            </a:r>
            <a:endParaRPr lang="en-US" sz="1800" dirty="0">
              <a:latin typeface="Gill Sans MT" panose="020B0502020104020203" pitchFamily="34" charset="0"/>
            </a:endParaRP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4</a:t>
            </a:fld>
            <a:endParaRPr lang="en-US" dirty="0"/>
          </a:p>
        </p:txBody>
      </p:sp>
      <p:sp>
        <p:nvSpPr>
          <p:cNvPr id="3" name="TextBox 2">
            <a:extLst>
              <a:ext uri="{FF2B5EF4-FFF2-40B4-BE49-F238E27FC236}">
                <a16:creationId xmlns:a16="http://schemas.microsoft.com/office/drawing/2014/main" id="{9104355C-7AA2-4057-8ABC-FF65EF54CC9B}"/>
              </a:ext>
            </a:extLst>
          </p:cNvPr>
          <p:cNvSpPr txBox="1"/>
          <p:nvPr/>
        </p:nvSpPr>
        <p:spPr>
          <a:xfrm>
            <a:off x="1191088" y="1746233"/>
            <a:ext cx="9809824" cy="1508105"/>
          </a:xfrm>
          <a:prstGeom prst="rect">
            <a:avLst/>
          </a:prstGeom>
          <a:noFill/>
        </p:spPr>
        <p:txBody>
          <a:bodyPr wrap="square" rtlCol="0">
            <a:spAutoFit/>
          </a:bodyPr>
          <a:lstStyle/>
          <a:p>
            <a:pPr algn="ctr"/>
            <a:r>
              <a:rPr lang="en-US" sz="3200" dirty="0">
                <a:solidFill>
                  <a:schemeClr val="bg1"/>
                </a:solidFill>
                <a:latin typeface="+mj-lt"/>
              </a:rPr>
              <a:t>Creating a DEIB Culture: </a:t>
            </a:r>
          </a:p>
          <a:p>
            <a:pPr algn="ctr"/>
            <a:r>
              <a:rPr lang="en-US" sz="3200" dirty="0">
                <a:solidFill>
                  <a:schemeClr val="bg1"/>
                </a:solidFill>
                <a:latin typeface="+mj-lt"/>
              </a:rPr>
              <a:t>The Skills that Every Employee Needs </a:t>
            </a:r>
          </a:p>
          <a:p>
            <a:pPr algn="ctr"/>
            <a:r>
              <a:rPr lang="en-US" sz="2800" dirty="0">
                <a:solidFill>
                  <a:schemeClr val="bg1"/>
                </a:solidFill>
                <a:latin typeface="+mj-lt"/>
              </a:rPr>
              <a:t>by </a:t>
            </a:r>
            <a:r>
              <a:rPr lang="en-US" sz="2800" dirty="0" err="1">
                <a:solidFill>
                  <a:schemeClr val="bg1"/>
                </a:solidFill>
                <a:latin typeface="+mj-lt"/>
              </a:rPr>
              <a:t>Redthread</a:t>
            </a:r>
            <a:r>
              <a:rPr lang="en-US" sz="2800" dirty="0">
                <a:solidFill>
                  <a:schemeClr val="bg1"/>
                </a:solidFill>
                <a:latin typeface="+mj-lt"/>
              </a:rPr>
              <a:t> Research, 58 pp. report</a:t>
            </a:r>
          </a:p>
        </p:txBody>
      </p:sp>
    </p:spTree>
    <p:extLst>
      <p:ext uri="{BB962C8B-B14F-4D97-AF65-F5344CB8AC3E}">
        <p14:creationId xmlns:p14="http://schemas.microsoft.com/office/powerpoint/2010/main" val="372404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a:xfrm>
            <a:off x="828092" y="3355885"/>
            <a:ext cx="10535815" cy="2345118"/>
          </a:xfrm>
        </p:spPr>
        <p:txBody>
          <a:bodyPr>
            <a:normAutofit/>
          </a:bodyPr>
          <a:lstStyle/>
          <a:p>
            <a:pPr marL="0" marR="0">
              <a:spcBef>
                <a:spcPts val="0"/>
              </a:spcBef>
              <a:spcAft>
                <a:spcPts val="1200"/>
              </a:spcAft>
            </a:pPr>
            <a:r>
              <a:rPr lang="en-US" sz="4000" dirty="0">
                <a:effectLst/>
                <a:latin typeface="Times New Roman" panose="02020603050405020304" pitchFamily="18" charset="0"/>
                <a:ea typeface="Times New Roman" panose="02020603050405020304" pitchFamily="18" charset="0"/>
              </a:rPr>
              <a:t>Leadership is: </a:t>
            </a:r>
            <a:br>
              <a:rPr lang="en-US" sz="4000" dirty="0">
                <a:effectLst/>
                <a:latin typeface="Times New Roman" panose="02020603050405020304" pitchFamily="18" charset="0"/>
                <a:ea typeface="Times New Roman" panose="02020603050405020304" pitchFamily="18" charset="0"/>
              </a:rPr>
            </a:br>
            <a:r>
              <a:rPr lang="en-US" sz="4000" dirty="0">
                <a:effectLst/>
                <a:latin typeface="Times New Roman" panose="02020603050405020304" pitchFamily="18" charset="0"/>
                <a:ea typeface="Times New Roman" panose="02020603050405020304" pitchFamily="18" charset="0"/>
              </a:rPr>
              <a:t>“A social process that enables individuals to work together to achieve results.”</a:t>
            </a:r>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5</a:t>
            </a:fld>
            <a:endParaRPr lang="en-US" dirty="0"/>
          </a:p>
        </p:txBody>
      </p:sp>
    </p:spTree>
    <p:extLst>
      <p:ext uri="{BB962C8B-B14F-4D97-AF65-F5344CB8AC3E}">
        <p14:creationId xmlns:p14="http://schemas.microsoft.com/office/powerpoint/2010/main" val="43438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Empowerment is being:</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838200" y="2127380"/>
            <a:ext cx="10750420" cy="3694921"/>
          </a:xfrm>
        </p:spPr>
        <p:txBody>
          <a:bodyPr>
            <a:normAutofit/>
          </a:bodyPr>
          <a:lstStyle/>
          <a:p>
            <a:pPr marL="342900" marR="0" lvl="0" indent="-342900">
              <a:spcBef>
                <a:spcPts val="0"/>
              </a:spcBef>
              <a:spcAft>
                <a:spcPts val="1200"/>
              </a:spcAft>
              <a:buFont typeface="Symbol" panose="05050102010706020507" pitchFamily="18" charset="2"/>
              <a:buChar char=""/>
            </a:pPr>
            <a:r>
              <a:rPr lang="en-US" sz="3600" dirty="0">
                <a:effectLst/>
                <a:latin typeface="+mj-lt"/>
                <a:ea typeface="Times New Roman" panose="02020603050405020304" pitchFamily="18" charset="0"/>
              </a:rPr>
              <a:t>Confident that </a:t>
            </a:r>
            <a:r>
              <a:rPr lang="en-US" sz="3600" dirty="0">
                <a:latin typeface="+mj-lt"/>
                <a:ea typeface="Times New Roman" panose="02020603050405020304" pitchFamily="18" charset="0"/>
              </a:rPr>
              <a:t>my</a:t>
            </a:r>
            <a:r>
              <a:rPr lang="en-US" sz="3600" dirty="0">
                <a:effectLst/>
                <a:latin typeface="+mj-lt"/>
                <a:ea typeface="Times New Roman" panose="02020603050405020304" pitchFamily="18" charset="0"/>
              </a:rPr>
              <a:t> voice is heard</a:t>
            </a:r>
          </a:p>
          <a:p>
            <a:pPr marL="342900" marR="0" lvl="0" indent="-342900">
              <a:spcBef>
                <a:spcPts val="0"/>
              </a:spcBef>
              <a:spcAft>
                <a:spcPts val="1200"/>
              </a:spcAft>
              <a:buFont typeface="Symbol" panose="05050102010706020507" pitchFamily="18" charset="2"/>
              <a:buChar char=""/>
            </a:pPr>
            <a:r>
              <a:rPr lang="en-US" sz="3600" dirty="0">
                <a:effectLst/>
                <a:latin typeface="+mj-lt"/>
                <a:ea typeface="Times New Roman" panose="02020603050405020304" pitchFamily="18" charset="0"/>
              </a:rPr>
              <a:t>Involved in important decision-making conversations</a:t>
            </a:r>
          </a:p>
          <a:p>
            <a:pPr marL="342900" marR="0" lvl="0" indent="-342900">
              <a:spcBef>
                <a:spcPts val="0"/>
              </a:spcBef>
              <a:spcAft>
                <a:spcPts val="1200"/>
              </a:spcAft>
              <a:buFont typeface="Symbol" panose="05050102010706020507" pitchFamily="18" charset="2"/>
              <a:buChar char=""/>
            </a:pPr>
            <a:r>
              <a:rPr lang="en-US" sz="3600" dirty="0">
                <a:effectLst/>
                <a:latin typeface="+mj-lt"/>
                <a:ea typeface="Times New Roman" panose="02020603050405020304" pitchFamily="18" charset="0"/>
              </a:rPr>
              <a:t>Able to make decisions, either on </a:t>
            </a:r>
            <a:r>
              <a:rPr lang="en-US" sz="3600" dirty="0">
                <a:latin typeface="+mj-lt"/>
                <a:ea typeface="Times New Roman" panose="02020603050405020304" pitchFamily="18" charset="0"/>
              </a:rPr>
              <a:t>my</a:t>
            </a:r>
            <a:r>
              <a:rPr lang="en-US" sz="3600" dirty="0">
                <a:effectLst/>
                <a:latin typeface="+mj-lt"/>
                <a:ea typeface="Times New Roman" panose="02020603050405020304" pitchFamily="18" charset="0"/>
              </a:rPr>
              <a:t> own or jointly with others</a:t>
            </a:r>
          </a:p>
          <a:p>
            <a:pPr marL="342900" marR="0" lvl="0" indent="-342900">
              <a:spcBef>
                <a:spcPts val="0"/>
              </a:spcBef>
              <a:spcAft>
                <a:spcPts val="1200"/>
              </a:spcAft>
              <a:buFont typeface="Symbol" panose="05050102010706020507" pitchFamily="18" charset="2"/>
              <a:buChar char=""/>
            </a:pPr>
            <a:r>
              <a:rPr lang="en-US" sz="3600" dirty="0">
                <a:effectLst/>
                <a:latin typeface="+mj-lt"/>
                <a:ea typeface="Times New Roman" panose="02020603050405020304" pitchFamily="18" charset="0"/>
              </a:rPr>
              <a:t>Able to make a positive impact on </a:t>
            </a:r>
            <a:r>
              <a:rPr lang="en-US" sz="3600" dirty="0">
                <a:latin typeface="+mj-lt"/>
                <a:ea typeface="Times New Roman" panose="02020603050405020304" pitchFamily="18" charset="0"/>
              </a:rPr>
              <a:t>my</a:t>
            </a:r>
            <a:r>
              <a:rPr lang="en-US" sz="3600" dirty="0">
                <a:effectLst/>
                <a:latin typeface="+mj-lt"/>
                <a:ea typeface="Times New Roman" panose="02020603050405020304" pitchFamily="18" charset="0"/>
              </a:rPr>
              <a:t> group, community or organization</a:t>
            </a:r>
          </a:p>
          <a:p>
            <a:pPr marL="0" indent="0" algn="ctr">
              <a:buNone/>
            </a:pPr>
            <a:endParaRPr lang="en-US" sz="3600" dirty="0">
              <a:latin typeface="Gill Sans MT" panose="020B0502020104020203" pitchFamily="34" charset="0"/>
            </a:endParaRP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6</a:t>
            </a:fld>
            <a:endParaRPr lang="en-US" dirty="0"/>
          </a:p>
        </p:txBody>
      </p:sp>
    </p:spTree>
    <p:extLst>
      <p:ext uri="{BB962C8B-B14F-4D97-AF65-F5344CB8AC3E}">
        <p14:creationId xmlns:p14="http://schemas.microsoft.com/office/powerpoint/2010/main" val="22714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227045" y="381514"/>
            <a:ext cx="11737909" cy="1325563"/>
          </a:xfrm>
        </p:spPr>
        <p:txBody>
          <a:bodyPr>
            <a:noAutofit/>
          </a:bodyPr>
          <a:lstStyle/>
          <a:p>
            <a:pPr marL="0" marR="0">
              <a:spcBef>
                <a:spcPts val="0"/>
              </a:spcBef>
              <a:spcAft>
                <a:spcPts val="1200"/>
              </a:spcAft>
            </a:pPr>
            <a:r>
              <a:rPr lang="en-US" sz="4000" dirty="0">
                <a:effectLst/>
                <a:latin typeface="+mj-lt"/>
                <a:ea typeface="Times New Roman" panose="02020603050405020304" pitchFamily="18" charset="0"/>
              </a:rPr>
              <a:t>What is preventing me from </a:t>
            </a:r>
            <a:r>
              <a:rPr lang="en-US" sz="4000" dirty="0">
                <a:ea typeface="Times New Roman" panose="02020603050405020304" pitchFamily="18" charset="0"/>
              </a:rPr>
              <a:t>fully engaging </a:t>
            </a:r>
            <a:br>
              <a:rPr lang="en-US" sz="4000" dirty="0">
                <a:ea typeface="Times New Roman" panose="02020603050405020304" pitchFamily="18" charset="0"/>
              </a:rPr>
            </a:br>
            <a:r>
              <a:rPr lang="en-US" sz="4000" dirty="0">
                <a:ea typeface="Times New Roman" panose="02020603050405020304" pitchFamily="18" charset="0"/>
              </a:rPr>
              <a:t>in the workplace</a:t>
            </a:r>
            <a:r>
              <a:rPr lang="en-US" sz="4000" dirty="0">
                <a:effectLst/>
                <a:latin typeface="+mj-lt"/>
                <a:ea typeface="Times New Roman" panose="02020603050405020304" pitchFamily="18" charset="0"/>
              </a:rPr>
              <a:t>?</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2230016" y="2331061"/>
            <a:ext cx="9324391" cy="4417179"/>
          </a:xfrm>
        </p:spPr>
        <p:txBody>
          <a:bodyPr>
            <a:normAutofit/>
          </a:bodyPr>
          <a:lstStyle/>
          <a:p>
            <a:pPr marL="342900" marR="0" lvl="0" indent="-342900">
              <a:spcBef>
                <a:spcPts val="0"/>
              </a:spcBef>
              <a:spcAft>
                <a:spcPts val="1200"/>
              </a:spcAft>
              <a:buFont typeface="Symbol" panose="05050102010706020507" pitchFamily="18" charset="2"/>
              <a:buChar char=""/>
            </a:pPr>
            <a:r>
              <a:rPr lang="en-US" sz="3600" dirty="0">
                <a:effectLst/>
                <a:latin typeface="+mj-lt"/>
                <a:ea typeface="Times New Roman" panose="02020603050405020304" pitchFamily="18" charset="0"/>
              </a:rPr>
              <a:t>Lack of intergenerational trust</a:t>
            </a:r>
          </a:p>
          <a:p>
            <a:pPr marL="342900" marR="0" lvl="0" indent="-342900">
              <a:spcBef>
                <a:spcPts val="0"/>
              </a:spcBef>
              <a:spcAft>
                <a:spcPts val="1200"/>
              </a:spcAft>
              <a:buFont typeface="Symbol" panose="05050102010706020507" pitchFamily="18" charset="2"/>
              <a:buChar char=""/>
            </a:pPr>
            <a:r>
              <a:rPr lang="en-US" sz="3600" dirty="0">
                <a:effectLst/>
                <a:latin typeface="+mj-lt"/>
                <a:ea typeface="Times New Roman" panose="02020603050405020304" pitchFamily="18" charset="0"/>
              </a:rPr>
              <a:t>Lack of confidence</a:t>
            </a:r>
          </a:p>
          <a:p>
            <a:pPr marL="342900" marR="0" lvl="0" indent="-342900">
              <a:spcBef>
                <a:spcPts val="0"/>
              </a:spcBef>
              <a:spcAft>
                <a:spcPts val="1200"/>
              </a:spcAft>
              <a:buFont typeface="Symbol" panose="05050102010706020507" pitchFamily="18" charset="2"/>
              <a:buChar char=""/>
            </a:pPr>
            <a:r>
              <a:rPr lang="en-US" sz="3600" dirty="0">
                <a:effectLst/>
                <a:latin typeface="+mj-lt"/>
                <a:ea typeface="Times New Roman" panose="02020603050405020304" pitchFamily="18" charset="0"/>
              </a:rPr>
              <a:t>Ageism and stigma around youth</a:t>
            </a:r>
          </a:p>
          <a:p>
            <a:pPr marL="342900" marR="0" lvl="0" indent="-342900">
              <a:spcBef>
                <a:spcPts val="0"/>
              </a:spcBef>
              <a:spcAft>
                <a:spcPts val="1200"/>
              </a:spcAft>
              <a:buFont typeface="Symbol" panose="05050102010706020507" pitchFamily="18" charset="2"/>
              <a:buChar char=""/>
            </a:pPr>
            <a:r>
              <a:rPr lang="en-US" sz="3600" dirty="0">
                <a:effectLst/>
                <a:latin typeface="+mj-lt"/>
                <a:ea typeface="Times New Roman" panose="02020603050405020304" pitchFamily="18" charset="0"/>
              </a:rPr>
              <a:t>Lack of personal initiative</a:t>
            </a:r>
          </a:p>
          <a:p>
            <a:pPr marL="342900" marR="0" lvl="0" indent="-342900">
              <a:spcBef>
                <a:spcPts val="0"/>
              </a:spcBef>
              <a:spcAft>
                <a:spcPts val="1200"/>
              </a:spcAft>
              <a:buFont typeface="Symbol" panose="05050102010706020507" pitchFamily="18" charset="2"/>
              <a:buChar char=""/>
            </a:pPr>
            <a:r>
              <a:rPr lang="en-US" sz="3600" dirty="0">
                <a:effectLst/>
                <a:latin typeface="+mj-lt"/>
                <a:ea typeface="Times New Roman" panose="02020603050405020304" pitchFamily="18" charset="0"/>
              </a:rPr>
              <a:t>Lack of psychological safety</a:t>
            </a:r>
          </a:p>
          <a:p>
            <a:pPr marL="0" indent="0" algn="ctr">
              <a:buNone/>
            </a:pPr>
            <a:endParaRPr lang="en-US" sz="3600" dirty="0">
              <a:latin typeface="Gill Sans MT" panose="020B0502020104020203" pitchFamily="34" charset="0"/>
            </a:endParaRP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7</a:t>
            </a:fld>
            <a:endParaRPr lang="en-US" dirty="0"/>
          </a:p>
        </p:txBody>
      </p:sp>
    </p:spTree>
    <p:extLst>
      <p:ext uri="{BB962C8B-B14F-4D97-AF65-F5344CB8AC3E}">
        <p14:creationId xmlns:p14="http://schemas.microsoft.com/office/powerpoint/2010/main" val="228301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Development and Growth</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447869" y="1883192"/>
            <a:ext cx="11122089" cy="3694921"/>
          </a:xfrm>
        </p:spPr>
        <p:txBody>
          <a:bodyPr>
            <a:normAutofit fontScale="92500" lnSpcReduction="10000"/>
          </a:bodyPr>
          <a:lstStyle/>
          <a:p>
            <a:pPr marL="0" marR="0" indent="0">
              <a:spcBef>
                <a:spcPts val="0"/>
              </a:spcBef>
              <a:spcAft>
                <a:spcPts val="1200"/>
              </a:spcAft>
              <a:buNone/>
            </a:pPr>
            <a:endParaRPr lang="en-US" sz="2800" dirty="0">
              <a:effectLst/>
              <a:latin typeface="+mj-lt"/>
              <a:ea typeface="Times New Roman" panose="02020603050405020304" pitchFamily="18" charset="0"/>
            </a:endParaRPr>
          </a:p>
          <a:p>
            <a:pPr marL="0" marR="0">
              <a:spcBef>
                <a:spcPts val="0"/>
              </a:spcBef>
              <a:spcAft>
                <a:spcPts val="1200"/>
              </a:spcAft>
            </a:pPr>
            <a:r>
              <a:rPr lang="en-US" sz="3200" dirty="0">
                <a:effectLst/>
                <a:latin typeface="+mj-lt"/>
                <a:ea typeface="Times New Roman" panose="02020603050405020304" pitchFamily="18" charset="0"/>
              </a:rPr>
              <a:t>Leadership development opportunities = 78% have participated in leadership development activities, i.e. formal (e.g. </a:t>
            </a:r>
            <a:r>
              <a:rPr lang="en-US" sz="3200" dirty="0">
                <a:latin typeface="+mj-lt"/>
                <a:ea typeface="Times New Roman" panose="02020603050405020304" pitchFamily="18" charset="0"/>
              </a:rPr>
              <a:t>training and </a:t>
            </a:r>
            <a:r>
              <a:rPr lang="en-US" sz="3200" dirty="0">
                <a:effectLst/>
                <a:latin typeface="+mj-lt"/>
                <a:ea typeface="Times New Roman" panose="02020603050405020304" pitchFamily="18" charset="0"/>
              </a:rPr>
              <a:t>apprenticeship) and informal (e.g. volunteer).</a:t>
            </a:r>
          </a:p>
          <a:p>
            <a:pPr marL="0" marR="0">
              <a:spcBef>
                <a:spcPts val="0"/>
              </a:spcBef>
              <a:spcAft>
                <a:spcPts val="1200"/>
              </a:spcAft>
            </a:pPr>
            <a:r>
              <a:rPr lang="en-US" sz="3200" dirty="0">
                <a:effectLst/>
                <a:latin typeface="+mj-lt"/>
                <a:ea typeface="Times New Roman" panose="02020603050405020304" pitchFamily="18" charset="0"/>
              </a:rPr>
              <a:t>Role models - 70% of emerging </a:t>
            </a:r>
            <a:r>
              <a:rPr lang="en-US" sz="3200" dirty="0">
                <a:latin typeface="+mj-lt"/>
                <a:ea typeface="Times New Roman" panose="02020603050405020304" pitchFamily="18" charset="0"/>
              </a:rPr>
              <a:t>youth</a:t>
            </a:r>
            <a:r>
              <a:rPr lang="en-US" sz="3200" dirty="0">
                <a:effectLst/>
                <a:latin typeface="+mj-lt"/>
                <a:ea typeface="Times New Roman" panose="02020603050405020304" pitchFamily="18" charset="0"/>
              </a:rPr>
              <a:t> surveyed were encouraged or told they could become a leader</a:t>
            </a:r>
          </a:p>
          <a:p>
            <a:pPr marL="0" marR="0">
              <a:spcBef>
                <a:spcPts val="0"/>
              </a:spcBef>
              <a:spcAft>
                <a:spcPts val="1200"/>
              </a:spcAft>
            </a:pPr>
            <a:r>
              <a:rPr lang="en-US" sz="3200" dirty="0">
                <a:effectLst/>
                <a:latin typeface="+mj-lt"/>
                <a:ea typeface="Times New Roman" panose="02020603050405020304" pitchFamily="18" charset="0"/>
              </a:rPr>
              <a:t>Support - Only half (49%)  of emerging </a:t>
            </a:r>
            <a:r>
              <a:rPr lang="en-US" sz="3200" dirty="0">
                <a:latin typeface="+mj-lt"/>
                <a:ea typeface="Times New Roman" panose="02020603050405020304" pitchFamily="18" charset="0"/>
              </a:rPr>
              <a:t>youth</a:t>
            </a:r>
            <a:r>
              <a:rPr lang="en-US" sz="3200" dirty="0">
                <a:effectLst/>
                <a:latin typeface="+mj-lt"/>
                <a:ea typeface="Times New Roman" panose="02020603050405020304" pitchFamily="18" charset="0"/>
              </a:rPr>
              <a:t> received support to be leaders from their family or community</a:t>
            </a:r>
          </a:p>
          <a:p>
            <a:pPr marL="0" indent="0" algn="ctr">
              <a:buNone/>
            </a:pPr>
            <a:endParaRPr lang="en-US" sz="3600" dirty="0">
              <a:latin typeface="Gill Sans MT" panose="020B0502020104020203" pitchFamily="34" charset="0"/>
            </a:endParaRP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8</a:t>
            </a:fld>
            <a:endParaRPr lang="en-US" dirty="0"/>
          </a:p>
        </p:txBody>
      </p:sp>
    </p:spTree>
    <p:extLst>
      <p:ext uri="{BB962C8B-B14F-4D97-AF65-F5344CB8AC3E}">
        <p14:creationId xmlns:p14="http://schemas.microsoft.com/office/powerpoint/2010/main" val="314468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Thought Questions</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534955" y="1581539"/>
            <a:ext cx="11122089" cy="3694921"/>
          </a:xfrm>
        </p:spPr>
        <p:txBody>
          <a:bodyPr>
            <a:normAutofit lnSpcReduction="10000"/>
          </a:bodyPr>
          <a:lstStyle/>
          <a:p>
            <a:pPr marL="0" indent="0" algn="ctr">
              <a:buNone/>
            </a:pPr>
            <a:endParaRPr lang="en-US" sz="3600" dirty="0">
              <a:latin typeface="Gill Sans MT" panose="020B0502020104020203" pitchFamily="34" charset="0"/>
            </a:endParaRPr>
          </a:p>
          <a:p>
            <a:pPr marL="0" indent="0" algn="ctr">
              <a:buNone/>
            </a:pPr>
            <a:endParaRPr lang="en-US" sz="3600" dirty="0">
              <a:latin typeface="Gill Sans MT" panose="020B0502020104020203" pitchFamily="34" charset="0"/>
            </a:endParaRPr>
          </a:p>
          <a:p>
            <a:pPr marL="0" indent="0" algn="ctr">
              <a:buNone/>
            </a:pPr>
            <a:r>
              <a:rPr lang="en-US" sz="3600" dirty="0">
                <a:latin typeface="Gill Sans MT" panose="020B0502020104020203" pitchFamily="34" charset="0"/>
              </a:rPr>
              <a:t>What training and/or apprenticeship might my organization consider as development for my organization?</a:t>
            </a:r>
          </a:p>
          <a:p>
            <a:pPr marL="0" indent="0" algn="ctr">
              <a:buNone/>
            </a:pPr>
            <a:endParaRPr lang="en-US" sz="3600" dirty="0">
              <a:latin typeface="Gill Sans MT" panose="020B0502020104020203" pitchFamily="34" charset="0"/>
            </a:endParaRPr>
          </a:p>
          <a:p>
            <a:pPr marL="0" indent="0" algn="ctr">
              <a:buNone/>
            </a:pPr>
            <a:r>
              <a:rPr lang="en-US" sz="3600" dirty="0">
                <a:latin typeface="Gill Sans MT" panose="020B0502020104020203" pitchFamily="34" charset="0"/>
              </a:rPr>
              <a:t>How can my organization enhance our ability to connect current employees with positive role models?</a:t>
            </a:r>
          </a:p>
          <a:p>
            <a:pPr marL="0" indent="0" algn="ctr">
              <a:buNone/>
            </a:pPr>
            <a:endParaRPr lang="en-US" sz="3600" dirty="0">
              <a:latin typeface="Gill Sans MT" panose="020B0502020104020203" pitchFamily="34" charset="0"/>
            </a:endParaRPr>
          </a:p>
          <a:p>
            <a:pPr marL="0" indent="0" algn="ctr">
              <a:buNone/>
            </a:pPr>
            <a:endParaRPr lang="en-US" sz="3600" dirty="0">
              <a:latin typeface="Gill Sans MT" panose="020B0502020104020203" pitchFamily="34" charset="0"/>
            </a:endParaRP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9</a:t>
            </a:fld>
            <a:endParaRPr lang="en-US" dirty="0"/>
          </a:p>
        </p:txBody>
      </p:sp>
    </p:spTree>
    <p:extLst>
      <p:ext uri="{BB962C8B-B14F-4D97-AF65-F5344CB8AC3E}">
        <p14:creationId xmlns:p14="http://schemas.microsoft.com/office/powerpoint/2010/main" val="1091823839"/>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2.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6A71AF-4CF2-4B95-BFB6-5C2750025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841</TotalTime>
  <Words>771</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Franklin Gothic Book</vt:lpstr>
      <vt:lpstr>Gill Sans MT</vt:lpstr>
      <vt:lpstr>Symbol</vt:lpstr>
      <vt:lpstr>Times New Roman</vt:lpstr>
      <vt:lpstr>Office Theme</vt:lpstr>
      <vt:lpstr>Employee Retention in Human Services</vt:lpstr>
      <vt:lpstr>Objectives</vt:lpstr>
      <vt:lpstr>Center for Creative Leadership 2020 Research</vt:lpstr>
      <vt:lpstr>Two Other Research Reports</vt:lpstr>
      <vt:lpstr>Leadership is:  “A social process that enables individuals to work together to achieve results.”</vt:lpstr>
      <vt:lpstr>Empowerment is being:</vt:lpstr>
      <vt:lpstr>What is preventing me from fully engaging  in the workplace?</vt:lpstr>
      <vt:lpstr>Development and Growth</vt:lpstr>
      <vt:lpstr>Thought Questions</vt:lpstr>
      <vt:lpstr>1 – Increase representation in decision-making processes 2 – Spotlight current emerging professionals 3 – Present risk taking and mistakes as an important  part of leadership 4 – Facilitate cross-generational discussions </vt:lpstr>
      <vt:lpstr>  Access to meaningful growth opportunities  Early – so they can develop and practice new skills Frequently – so they can have a consistent impact on decisions Consistently – so their voices are represented on relevant issues Sincerely – so they feel genuinely invited to participate  To move beyond tokenism, opportunities should empower new professionals to actively participate and impact outcomes. </vt:lpstr>
      <vt:lpstr>   Provide a highly visible platform for young professionals to share their experiences and leadership journey as a powerful means to change beliefs around the professional of the future. </vt:lpstr>
      <vt:lpstr>   Change the narrative around risk taking and mistakes. Emerging leaders may benefit from scaffolding development that is both supportive and challenging. Successful managers can share their stories to show emerging leaders that failure is normal and not equate setbacks with failure.  </vt:lpstr>
      <vt:lpstr>     </vt:lpstr>
      <vt:lpstr>    </vt:lpstr>
      <vt:lpstr>Thank you for your input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Jim Ognibene</dc:creator>
  <cp:lastModifiedBy>Jim Ognibene</cp:lastModifiedBy>
  <cp:revision>4</cp:revision>
  <dcterms:created xsi:type="dcterms:W3CDTF">2022-02-01T18:15:25Z</dcterms:created>
  <dcterms:modified xsi:type="dcterms:W3CDTF">2022-07-14T13:48:27Z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